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439" r:id="rId5"/>
    <p:sldId id="260" r:id="rId6"/>
    <p:sldId id="2443" r:id="rId7"/>
    <p:sldId id="2453" r:id="rId8"/>
    <p:sldId id="2451" r:id="rId9"/>
    <p:sldId id="2452" r:id="rId10"/>
    <p:sldId id="2450" r:id="rId11"/>
    <p:sldId id="2448" r:id="rId12"/>
    <p:sldId id="2449" r:id="rId13"/>
    <p:sldId id="2455" r:id="rId14"/>
    <p:sldId id="2456" r:id="rId15"/>
    <p:sldId id="2457" r:id="rId16"/>
    <p:sldId id="2458" r:id="rId17"/>
    <p:sldId id="2460" r:id="rId18"/>
    <p:sldId id="24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21" autoAdjust="0"/>
    <p:restoredTop sz="94584" autoAdjust="0"/>
  </p:normalViewPr>
  <p:slideViewPr>
    <p:cSldViewPr snapToGrid="0">
      <p:cViewPr>
        <p:scale>
          <a:sx n="90" d="100"/>
          <a:sy n="90" d="100"/>
        </p:scale>
        <p:origin x="-1560" y="-726"/>
      </p:cViewPr>
      <p:guideLst>
        <p:guide orient="horz" pos="2160"/>
        <p:guide pos="3840"/>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6/12/2020</a:t>
            </a:fld>
            <a:endParaRPr lang="en-US" dirty="0"/>
          </a:p>
        </p:txBody>
      </p:sp>
      <p:sp>
        <p:nvSpPr>
          <p:cNvPr id="4" name="Footer Placeholder 3">
            <a:extLst>
              <a:ext uri="{FF2B5EF4-FFF2-40B4-BE49-F238E27FC236}">
                <a16:creationId xmlns=""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6/12/2020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Click to edit Master text styles</a:t>
            </a:r>
          </a:p>
        </p:txBody>
      </p:sp>
      <p:sp>
        <p:nvSpPr>
          <p:cNvPr id="16" name="Content Placeholder 5">
            <a:extLst>
              <a:ext uri="{FF2B5EF4-FFF2-40B4-BE49-F238E27FC236}">
                <a16:creationId xmlns=""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 xmlns:a16="http://schemas.microsoft.com/office/drawing/2014/main" id="{479D679C-E90D-4916-BCE6-71C32B831E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 xmlns:a16="http://schemas.microsoft.com/office/drawing/2014/main" id="{E66B1E37-8CEC-44ED-A239-C755B72AC61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 xmlns:a16="http://schemas.microsoft.com/office/drawing/2014/main" id="{B2D9F108-8C30-4BEC-8122-BE263264448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 xmlns:a16="http://schemas.microsoft.com/office/drawing/2014/main" id="{B2D9F108-8C30-4BEC-8122-BE263264448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3" r:id="rId7"/>
    <p:sldLayoutId id="2147483670" r:id="rId8"/>
    <p:sldLayoutId id="2147483669" r:id="rId9"/>
    <p:sldLayoutId id="2147483667" r:id="rId10"/>
    <p:sldLayoutId id="2147483668" r:id="rId11"/>
    <p:sldLayoutId id="2147483666" r:id="rId12"/>
    <p:sldLayoutId id="2147483671" r:id="rId13"/>
    <p:sldLayoutId id="2147483655" r:id="rId14"/>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endyseis.gr/mis/(S(jkqul345vvszsd45mnzkcu45))/System/Login.aspx?ReturnUrl=/mis/default.aspx"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mou.gr" TargetMode="External"/><Relationship Id="rId2" Type="http://schemas.openxmlformats.org/officeDocument/2006/relationships/hyperlink" Target="http://www.ependyseis.gr/" TargetMode="Externa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mailto:covid.guarantee@etean.com.gr"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etean.com.gr/publicpages/OpenTender.aspx?ID=118"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tean.com.gr/publicpages/OpenTender.aspx?ID=118"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 xmlns:a16="http://schemas.microsoft.com/office/drawing/2014/main" id="{E78EAF87-74CF-4D41-BA6F-23563CA27159}"/>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 xmlns:a16="http://schemas.microsoft.com/office/drawing/2014/main" id="{CCC577CF-CED3-44B1-AC3E-05C2556B41F4}"/>
              </a:ext>
              <a:ext uri="{C183D7F6-B498-43B3-948B-1728B52AA6E4}">
                <adec:decorative xmlns="" xmlns:adec="http://schemas.microsoft.com/office/drawing/2017/decorative" val="1"/>
              </a:ext>
            </a:extLst>
          </p:cNvPr>
          <p:cNvGrpSpPr/>
          <p:nvPr/>
        </p:nvGrpSpPr>
        <p:grpSpPr>
          <a:xfrm>
            <a:off x="883522" y="408327"/>
            <a:ext cx="4828416" cy="5252245"/>
            <a:chOff x="883522" y="408327"/>
            <a:chExt cx="4828416" cy="5252245"/>
          </a:xfrm>
        </p:grpSpPr>
        <p:pic>
          <p:nvPicPr>
            <p:cNvPr id="13" name="Graphic 12" descr="Open square ">
              <a:extLst>
                <a:ext uri="{FF2B5EF4-FFF2-40B4-BE49-F238E27FC236}">
                  <a16:creationId xmlns="" xmlns:a16="http://schemas.microsoft.com/office/drawing/2014/main" id="{46669882-9FD4-41D7-A5A6-A4A2E44A2AB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39938" y="1088572"/>
              <a:ext cx="4572000" cy="4572000"/>
            </a:xfrm>
            <a:prstGeom prst="rect">
              <a:avLst/>
            </a:prstGeom>
          </p:spPr>
        </p:pic>
        <p:sp>
          <p:nvSpPr>
            <p:cNvPr id="24" name="Rectangle 23">
              <a:extLst>
                <a:ext uri="{FF2B5EF4-FFF2-40B4-BE49-F238E27FC236}">
                  <a16:creationId xmlns="" xmlns:a16="http://schemas.microsoft.com/office/drawing/2014/main" id="{D4B52C7E-3049-4545-956A-6D8F73F234DB}"/>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26" name="Title 25">
            <a:extLst>
              <a:ext uri="{FF2B5EF4-FFF2-40B4-BE49-F238E27FC236}">
                <a16:creationId xmlns="" xmlns:a16="http://schemas.microsoft.com/office/drawing/2014/main" id="{DB4530C3-10EF-4FDE-A1B1-9DF09C2DF096}"/>
              </a:ext>
            </a:extLst>
          </p:cNvPr>
          <p:cNvSpPr>
            <a:spLocks noGrp="1"/>
          </p:cNvSpPr>
          <p:nvPr>
            <p:ph type="title"/>
          </p:nvPr>
        </p:nvSpPr>
        <p:spPr>
          <a:xfrm>
            <a:off x="838200" y="1197428"/>
            <a:ext cx="4351911" cy="2688813"/>
          </a:xfrm>
        </p:spPr>
        <p:txBody>
          <a:bodyPr>
            <a:noAutofit/>
          </a:bodyPr>
          <a:lstStyle/>
          <a:p>
            <a:r>
              <a:rPr lang="el-GR" sz="3200" dirty="0" err="1"/>
              <a:t>Ταμειο</a:t>
            </a:r>
            <a:r>
              <a:rPr lang="el-GR" sz="3200" dirty="0"/>
              <a:t> </a:t>
            </a:r>
            <a:r>
              <a:rPr lang="el-GR" sz="3200" dirty="0" err="1"/>
              <a:t>Εγγυοδοσιας</a:t>
            </a:r>
            <a:r>
              <a:rPr lang="el-GR" sz="3200" dirty="0"/>
              <a:t> </a:t>
            </a:r>
            <a:r>
              <a:rPr lang="el-GR" sz="3200" dirty="0" err="1">
                <a:solidFill>
                  <a:srgbClr val="0070C0"/>
                </a:solidFill>
              </a:rPr>
              <a:t>ελληνικης</a:t>
            </a:r>
            <a:r>
              <a:rPr lang="el-GR" sz="3200" dirty="0">
                <a:solidFill>
                  <a:srgbClr val="0070C0"/>
                </a:solidFill>
              </a:rPr>
              <a:t> </a:t>
            </a:r>
            <a:r>
              <a:rPr lang="el-GR" sz="3200" dirty="0" err="1">
                <a:solidFill>
                  <a:srgbClr val="0070C0"/>
                </a:solidFill>
              </a:rPr>
              <a:t>Αναπτυξιακης</a:t>
            </a:r>
            <a:r>
              <a:rPr lang="el-GR" sz="3200" dirty="0">
                <a:solidFill>
                  <a:srgbClr val="0070C0"/>
                </a:solidFill>
              </a:rPr>
              <a:t> </a:t>
            </a:r>
            <a:r>
              <a:rPr lang="el-GR" sz="3200" dirty="0" err="1">
                <a:solidFill>
                  <a:srgbClr val="0070C0"/>
                </a:solidFill>
              </a:rPr>
              <a:t>Τραπεζας</a:t>
            </a:r>
            <a:endParaRPr lang="en-US" sz="3200" dirty="0">
              <a:solidFill>
                <a:srgbClr val="0070C0"/>
              </a:solidFill>
            </a:endParaRPr>
          </a:p>
        </p:txBody>
      </p:sp>
      <p:sp>
        <p:nvSpPr>
          <p:cNvPr id="27" name="Text Placeholder 26">
            <a:extLst>
              <a:ext uri="{FF2B5EF4-FFF2-40B4-BE49-F238E27FC236}">
                <a16:creationId xmlns="" xmlns:a16="http://schemas.microsoft.com/office/drawing/2014/main" id="{863C256D-8187-4199-952C-D2BB841598F8}"/>
              </a:ext>
            </a:extLst>
          </p:cNvPr>
          <p:cNvSpPr>
            <a:spLocks noGrp="1"/>
          </p:cNvSpPr>
          <p:nvPr>
            <p:ph type="body" idx="13"/>
          </p:nvPr>
        </p:nvSpPr>
        <p:spPr/>
        <p:txBody>
          <a:bodyPr/>
          <a:lstStyle/>
          <a:p>
            <a:r>
              <a:rPr lang="el-GR" dirty="0"/>
              <a:t>Ταμείο Εγγυοδοσίας Επιχειρήσεων </a:t>
            </a:r>
            <a:r>
              <a:rPr lang="en-US" dirty="0"/>
              <a:t>Covid-19</a:t>
            </a:r>
          </a:p>
        </p:txBody>
      </p:sp>
      <p:sp>
        <p:nvSpPr>
          <p:cNvPr id="12" name="Rectangle: Single Corner Snipped 11">
            <a:extLst>
              <a:ext uri="{FF2B5EF4-FFF2-40B4-BE49-F238E27FC236}">
                <a16:creationId xmlns="" xmlns:a16="http://schemas.microsoft.com/office/drawing/2014/main" id="{2DFF522F-AF68-4632-B55E-C71590EC9516}"/>
              </a:ext>
              <a:ext uri="{C183D7F6-B498-43B3-948B-1728B52AA6E4}">
                <adec:decorative xmlns=""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Slide Number Placeholder 21">
            <a:extLst>
              <a:ext uri="{FF2B5EF4-FFF2-40B4-BE49-F238E27FC236}">
                <a16:creationId xmlns="" xmlns:a16="http://schemas.microsoft.com/office/drawing/2014/main" id="{8F6F6586-42C9-4B51-A82B-5FC75BEA6DC3}"/>
              </a:ext>
            </a:extLst>
          </p:cNvPr>
          <p:cNvSpPr>
            <a:spLocks noGrp="1"/>
          </p:cNvSpPr>
          <p:nvPr>
            <p:ph type="sldNum" sz="quarter" idx="17"/>
          </p:nvPr>
        </p:nvSpPr>
        <p:spPr/>
        <p:txBody>
          <a:bodyPr/>
          <a:lstStyle/>
          <a:p>
            <a:fld id="{8C2E478F-E849-4A8C-AF1F-CBCC78A7CBFA}" type="slidenum">
              <a:rPr lang="en-US" smtClean="0"/>
              <a:pPr/>
              <a:t>1</a:t>
            </a:fld>
            <a:endParaRPr lang="en-US" dirty="0"/>
          </a:p>
        </p:txBody>
      </p:sp>
    </p:spTree>
    <p:extLst>
      <p:ext uri="{BB962C8B-B14F-4D97-AF65-F5344CB8AC3E}">
        <p14:creationId xmlns:p14="http://schemas.microsoft.com/office/powerpoint/2010/main" val="2948305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10</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ΧΑΡΑΚΤΗΡΙΣΤΙΚΑ ΝΕΩΝ ΔΑΝΕΙΩΝ</a:t>
            </a:r>
            <a:endParaRPr lang="en-US" dirty="0"/>
          </a:p>
        </p:txBody>
      </p:sp>
      <p:sp>
        <p:nvSpPr>
          <p:cNvPr id="6" name="Rectangle 5">
            <a:extLst>
              <a:ext uri="{FF2B5EF4-FFF2-40B4-BE49-F238E27FC236}">
                <a16:creationId xmlns="" xmlns:a16="http://schemas.microsoft.com/office/drawing/2014/main" id="{1F27ADBA-EDB2-4E3E-B8E3-52C3B8FC8756}"/>
              </a:ext>
            </a:extLst>
          </p:cNvPr>
          <p:cNvSpPr/>
          <p:nvPr/>
        </p:nvSpPr>
        <p:spPr>
          <a:xfrm>
            <a:off x="718713" y="1354391"/>
            <a:ext cx="10231539" cy="4462760"/>
          </a:xfrm>
          <a:prstGeom prst="rect">
            <a:avLst/>
          </a:prstGeom>
        </p:spPr>
        <p:txBody>
          <a:bodyPr wrap="square">
            <a:spAutoFit/>
          </a:bodyPr>
          <a:lstStyle/>
          <a:p>
            <a:pPr algn="ctr">
              <a:spcAft>
                <a:spcPts val="1200"/>
              </a:spcAft>
            </a:pPr>
            <a:r>
              <a:rPr lang="el-GR" sz="1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Εξασφάλιση Κεφαλαίου κίνησης με ποσοστό εγγύησης 80%.</a:t>
            </a:r>
          </a:p>
          <a:p>
            <a:pPr algn="just">
              <a:spcAft>
                <a:spcPts val="1200"/>
              </a:spcAft>
            </a:pPr>
            <a:r>
              <a:rPr lang="el-GR" sz="1600" dirty="0">
                <a:latin typeface="Calibri" panose="020F0502020204030204" pitchFamily="34" charset="0"/>
                <a:ea typeface="Calibri" panose="020F0502020204030204" pitchFamily="34" charset="0"/>
                <a:cs typeface="Times New Roman" panose="02020603050405020304" pitchFamily="18" charset="0"/>
              </a:rPr>
              <a:t>Το ανώτατο ποσό δανείου που θα χορηγηθεί με εγγύηση του Ταμείου Εγγυοδοσίας θα είναι μέχρι:</a:t>
            </a:r>
          </a:p>
          <a:p>
            <a:pPr marL="400050" indent="-400050" algn="just">
              <a:spcAft>
                <a:spcPts val="1200"/>
              </a:spcAft>
              <a:buClr>
                <a:schemeClr val="accent2">
                  <a:lumMod val="75000"/>
                </a:schemeClr>
              </a:buClr>
              <a:buFont typeface="+mj-lt"/>
              <a:buAutoNum type="romanUcPeriod"/>
            </a:pPr>
            <a:r>
              <a:rPr lang="el-GR" sz="1600" dirty="0">
                <a:latin typeface="Calibri" panose="020F0502020204030204" pitchFamily="34" charset="0"/>
                <a:ea typeface="Calibri" panose="020F0502020204030204" pitchFamily="34" charset="0"/>
                <a:cs typeface="Times New Roman" panose="02020603050405020304" pitchFamily="18" charset="0"/>
              </a:rPr>
              <a:t>το </a:t>
            </a:r>
            <a:r>
              <a:rPr lang="el-GR" sz="1600" b="1" dirty="0">
                <a:latin typeface="Calibri" panose="020F0502020204030204" pitchFamily="34" charset="0"/>
                <a:ea typeface="Calibri" panose="020F0502020204030204" pitchFamily="34" charset="0"/>
                <a:cs typeface="Times New Roman" panose="02020603050405020304" pitchFamily="18" charset="0"/>
              </a:rPr>
              <a:t>διπλάσιο του ετήσιου μισθολογικού κόστους </a:t>
            </a:r>
            <a:r>
              <a:rPr lang="el-GR" sz="1600" dirty="0">
                <a:latin typeface="Calibri" panose="020F0502020204030204" pitchFamily="34" charset="0"/>
                <a:ea typeface="Calibri" panose="020F0502020204030204" pitchFamily="34" charset="0"/>
                <a:cs typeface="Times New Roman" panose="02020603050405020304" pitchFamily="18" charset="0"/>
              </a:rPr>
              <a:t>της Επιχείρησης (συμπεριλαμβανομένων των εισφορών κοινωνικής ασφάλισης, καθώς και του κόστους του προσωπικού που εργάζεται στους χώρους της επιχείρησης, αλλά επίσημα περιλαμβάνεται στις μισθοδοτικές καταστάσεις υπεργολάβων) για το 2019. Στην περίπτωση Επιχειρήσεων που δημιουργήθηκαν μετά την 1η Ιανουαρίου 2019, το ανώτατο δάνειο δεν πρέπει να υπερβαίνει το κατ’ εκτίμηση ετήσιο μισθολογικό κόστος για τα δύο πρώτα έτη λειτουργίας του  </a:t>
            </a:r>
          </a:p>
          <a:p>
            <a:pPr marL="400050" indent="-400050" algn="just">
              <a:spcAft>
                <a:spcPts val="1200"/>
              </a:spcAft>
              <a:buClr>
                <a:schemeClr val="accent2">
                  <a:lumMod val="75000"/>
                </a:schemeClr>
              </a:buClr>
              <a:buFont typeface="+mj-lt"/>
              <a:buAutoNum type="romanUcPeriod"/>
            </a:pPr>
            <a:r>
              <a:rPr lang="el-GR" sz="1600" dirty="0">
                <a:latin typeface="Calibri" panose="020F0502020204030204" pitchFamily="34" charset="0"/>
                <a:ea typeface="Calibri" panose="020F0502020204030204" pitchFamily="34" charset="0"/>
                <a:cs typeface="Times New Roman" panose="02020603050405020304" pitchFamily="18" charset="0"/>
              </a:rPr>
              <a:t>το </a:t>
            </a:r>
            <a:r>
              <a:rPr lang="el-GR" sz="1600" b="1" dirty="0">
                <a:latin typeface="Calibri" panose="020F0502020204030204" pitchFamily="34" charset="0"/>
                <a:ea typeface="Calibri" panose="020F0502020204030204" pitchFamily="34" charset="0"/>
                <a:cs typeface="Times New Roman" panose="02020603050405020304" pitchFamily="18" charset="0"/>
              </a:rPr>
              <a:t>25% του συνολικού κύκλου εργασιών </a:t>
            </a:r>
            <a:r>
              <a:rPr lang="el-GR" sz="1600" dirty="0">
                <a:latin typeface="Calibri" panose="020F0502020204030204" pitchFamily="34" charset="0"/>
                <a:ea typeface="Calibri" panose="020F0502020204030204" pitchFamily="34" charset="0"/>
                <a:cs typeface="Times New Roman" panose="02020603050405020304" pitchFamily="18" charset="0"/>
              </a:rPr>
              <a:t>της Επιχείρησης κατά το έτος 2019 ή</a:t>
            </a:r>
          </a:p>
          <a:p>
            <a:pPr marL="400050" indent="-400050" algn="just">
              <a:spcAft>
                <a:spcPts val="1200"/>
              </a:spcAft>
              <a:buClr>
                <a:schemeClr val="accent2">
                  <a:lumMod val="75000"/>
                </a:schemeClr>
              </a:buClr>
              <a:buFont typeface="+mj-lt"/>
              <a:buAutoNum type="romanUcPeriod"/>
            </a:pPr>
            <a:r>
              <a:rPr lang="el-GR" sz="1600" i="1" u="sng"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μετά από τεκμηρίωση και βάσει αιτιολόγησης και σχεδίου που καθορίζει τις ανάγκες ρευστότητας του δικαιούχου, το ποσό του δανείου μπορεί να αυξηθεί πέραν των ανωτέρω ορίων I και II για να καλυφθούν οι ανάγκες ρευστότητας από την ημερομηνία χορήγησης του δανείου και για τους επόμενους 18 μήνες για την  Μικρομεσαία Επιχείρηση και τον αυτοαπασχολούμενο και για τους επόμενους 12 μήνες για Μεγάλη επιχείρηση </a:t>
            </a:r>
          </a:p>
          <a:p>
            <a:pPr marL="400050" indent="-400050" algn="just">
              <a:spcAft>
                <a:spcPts val="1200"/>
              </a:spcAft>
              <a:buClr>
                <a:schemeClr val="accent2">
                  <a:lumMod val="75000"/>
                </a:schemeClr>
              </a:buClr>
              <a:buFont typeface="+mj-lt"/>
              <a:buAutoNum type="romanUcPeriod"/>
            </a:pPr>
            <a:r>
              <a:rPr lang="el-GR" sz="1600" dirty="0">
                <a:latin typeface="Calibri" panose="020F0502020204030204" pitchFamily="34" charset="0"/>
                <a:ea typeface="Calibri" panose="020F0502020204030204" pitchFamily="34" charset="0"/>
                <a:cs typeface="Times New Roman" panose="02020603050405020304" pitchFamily="18" charset="0"/>
              </a:rPr>
              <a:t>το </a:t>
            </a:r>
            <a:r>
              <a:rPr lang="el-GR" sz="1600" b="1" dirty="0">
                <a:latin typeface="Calibri" panose="020F0502020204030204" pitchFamily="34" charset="0"/>
                <a:ea typeface="Calibri" panose="020F0502020204030204" pitchFamily="34" charset="0"/>
                <a:cs typeface="Times New Roman" panose="02020603050405020304" pitchFamily="18" charset="0"/>
              </a:rPr>
              <a:t>10% του Συμφωνηθέντος Όγκου Χαρτοφυλακίου</a:t>
            </a:r>
          </a:p>
          <a:p>
            <a:pPr algn="just">
              <a:spcAft>
                <a:spcPts val="1200"/>
              </a:spcAft>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 xmlns:a16="http://schemas.microsoft.com/office/drawing/2014/main" id="{B7F6FA33-336E-4CAF-92CE-7ABA07BC6652}"/>
              </a:ext>
            </a:extLst>
          </p:cNvPr>
          <p:cNvSpPr/>
          <p:nvPr/>
        </p:nvSpPr>
        <p:spPr>
          <a:xfrm>
            <a:off x="2409538" y="1347815"/>
            <a:ext cx="639882" cy="395531"/>
          </a:xfrm>
          <a:prstGeom prst="rightArrow">
            <a:avLst/>
          </a:prstGeom>
          <a:ln>
            <a:noFill/>
          </a:ln>
          <a:effectLst>
            <a:glow rad="635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828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11</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ΥΨΟΣ ΠΡΟΜΗΘΕΙΑΣ ΕΓΓΥΗΣΗΣ</a:t>
            </a:r>
            <a:endParaRPr lang="en-US" dirty="0"/>
          </a:p>
        </p:txBody>
      </p:sp>
      <p:sp>
        <p:nvSpPr>
          <p:cNvPr id="6" name="Rectangle 5">
            <a:extLst>
              <a:ext uri="{FF2B5EF4-FFF2-40B4-BE49-F238E27FC236}">
                <a16:creationId xmlns="" xmlns:a16="http://schemas.microsoft.com/office/drawing/2014/main" id="{1F27ADBA-EDB2-4E3E-B8E3-52C3B8FC8756}"/>
              </a:ext>
            </a:extLst>
          </p:cNvPr>
          <p:cNvSpPr/>
          <p:nvPr/>
        </p:nvSpPr>
        <p:spPr>
          <a:xfrm>
            <a:off x="718713" y="1354391"/>
            <a:ext cx="10231539" cy="4832092"/>
          </a:xfrm>
          <a:prstGeom prst="rect">
            <a:avLst/>
          </a:prstGeom>
        </p:spPr>
        <p:txBody>
          <a:bodyPr wrap="square">
            <a:spAutoFit/>
          </a:bodyPr>
          <a:lstStyle/>
          <a:p>
            <a:pPr marL="400050" indent="-400050" algn="just">
              <a:spcAft>
                <a:spcPts val="1200"/>
              </a:spcAft>
              <a:buClr>
                <a:schemeClr val="accent2">
                  <a:lumMod val="75000"/>
                </a:schemeClr>
              </a:buClr>
              <a:buFont typeface="+mj-lt"/>
              <a:buAutoNum type="romanUcPeriod"/>
            </a:pPr>
            <a:r>
              <a:rPr lang="el-GR" sz="1600" dirty="0">
                <a:latin typeface="Calibri" panose="020F0502020204030204" pitchFamily="34" charset="0"/>
                <a:ea typeface="Calibri" panose="020F0502020204030204" pitchFamily="34" charset="0"/>
                <a:cs typeface="Times New Roman" panose="02020603050405020304" pitchFamily="18" charset="0"/>
              </a:rPr>
              <a:t>Οι  Εγγυήσεις του Ταμείου Εγγυοδοσίας της ΕΑΤ χορηγούνται προς τα πιστωτικά ιδρύματα έναντι της λήψης κατάλληλης προμήθειας από τη χρηματοδοτούμενη επιχείρηση, </a:t>
            </a:r>
          </a:p>
          <a:p>
            <a:pPr marL="400050" indent="-400050" algn="just">
              <a:spcAft>
                <a:spcPts val="1200"/>
              </a:spcAft>
              <a:buClr>
                <a:schemeClr val="accent2">
                  <a:lumMod val="75000"/>
                </a:schemeClr>
              </a:buClr>
              <a:buFont typeface="+mj-lt"/>
              <a:buAutoNum type="romanUcPeriod"/>
            </a:pPr>
            <a:r>
              <a:rPr lang="el-GR" sz="1600" dirty="0">
                <a:latin typeface="Calibri" panose="020F0502020204030204" pitchFamily="34" charset="0"/>
                <a:ea typeface="Calibri" panose="020F0502020204030204" pitchFamily="34" charset="0"/>
                <a:cs typeface="Times New Roman" panose="02020603050405020304" pitchFamily="18" charset="0"/>
              </a:rPr>
              <a:t>Η προμήθεια Εγγύησης θα αυξάνεται προοδευτικά καθώς αυξάνεται η διάρκεια του εγγυημένου δανείου, όπως ορίζεται:</a:t>
            </a:r>
          </a:p>
          <a:p>
            <a:pPr algn="just">
              <a:spcAft>
                <a:spcPts val="1200"/>
              </a:spcAft>
            </a:pPr>
            <a:r>
              <a:rPr lang="el-GR" sz="1600" b="1" dirty="0">
                <a:latin typeface="Calibri" panose="020F0502020204030204" pitchFamily="34" charset="0"/>
                <a:ea typeface="Calibri" panose="020F0502020204030204" pitchFamily="34" charset="0"/>
                <a:cs typeface="Times New Roman" panose="02020603050405020304" pitchFamily="18" charset="0"/>
              </a:rPr>
              <a:t>Για μικρομεσαίες επιχειρήσεις και αυτοαπασχολούμενους η προμήθεια εγγύησης είναι:</a:t>
            </a:r>
          </a:p>
          <a:p>
            <a:pPr marL="285750" indent="-285750" algn="just">
              <a:spcAft>
                <a:spcPts val="1200"/>
              </a:spcAft>
              <a:buClr>
                <a:schemeClr val="accent2">
                  <a:lumMod val="75000"/>
                </a:schemeClr>
              </a:buClr>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0,25% για τον 1ο χρόνο.</a:t>
            </a:r>
          </a:p>
          <a:p>
            <a:pPr marL="285750" indent="-285750" algn="just">
              <a:spcAft>
                <a:spcPts val="1200"/>
              </a:spcAft>
              <a:buClr>
                <a:schemeClr val="accent2">
                  <a:lumMod val="75000"/>
                </a:schemeClr>
              </a:buClr>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0,50% για τον 2ο και τον 3ο χρόνο.</a:t>
            </a:r>
          </a:p>
          <a:p>
            <a:pPr marL="285750" indent="-285750" algn="just">
              <a:spcAft>
                <a:spcPts val="1200"/>
              </a:spcAft>
              <a:buClr>
                <a:schemeClr val="accent2">
                  <a:lumMod val="75000"/>
                </a:schemeClr>
              </a:buClr>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1,00% για τον 4ο και τον 5ο χρόνο.</a:t>
            </a:r>
          </a:p>
          <a:p>
            <a:pPr algn="just">
              <a:spcAft>
                <a:spcPts val="1200"/>
              </a:spcAft>
            </a:pPr>
            <a:r>
              <a:rPr lang="el-GR" sz="1600" b="1" dirty="0">
                <a:latin typeface="Calibri" panose="020F0502020204030204" pitchFamily="34" charset="0"/>
                <a:ea typeface="Calibri" panose="020F0502020204030204" pitchFamily="34" charset="0"/>
                <a:cs typeface="Times New Roman" panose="02020603050405020304" pitchFamily="18" charset="0"/>
              </a:rPr>
              <a:t>Για μεγάλες επιχειρήσεις προμήθεια εγγύησης είναι:</a:t>
            </a:r>
          </a:p>
          <a:p>
            <a:pPr marL="285750" indent="-285750" algn="just">
              <a:spcAft>
                <a:spcPts val="1200"/>
              </a:spcAft>
              <a:buClr>
                <a:schemeClr val="accent2">
                  <a:lumMod val="75000"/>
                </a:schemeClr>
              </a:buClr>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0,50% για τον 1ο χρόνο.</a:t>
            </a:r>
          </a:p>
          <a:p>
            <a:pPr marL="285750" indent="-285750" algn="just">
              <a:spcAft>
                <a:spcPts val="1200"/>
              </a:spcAft>
              <a:buClr>
                <a:schemeClr val="accent2">
                  <a:lumMod val="75000"/>
                </a:schemeClr>
              </a:buClr>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1,00% για τον 2ο και 3ο χρόνο.</a:t>
            </a:r>
          </a:p>
          <a:p>
            <a:pPr marL="285750" indent="-285750" algn="just">
              <a:spcAft>
                <a:spcPts val="1200"/>
              </a:spcAft>
              <a:buClr>
                <a:schemeClr val="accent2">
                  <a:lumMod val="75000"/>
                </a:schemeClr>
              </a:buClr>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2,00% για τον 4ο και 5ο χρόνο.</a:t>
            </a:r>
          </a:p>
          <a:p>
            <a:pPr algn="just">
              <a:spcAft>
                <a:spcPts val="1200"/>
              </a:spcAft>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43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12</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ΥΨΟΣ ΠΡΟΜΗΘΕΙΑΣ ΕΓΓΥΗΣΗΣ</a:t>
            </a:r>
            <a:endParaRPr lang="en-US" dirty="0"/>
          </a:p>
        </p:txBody>
      </p:sp>
      <p:sp>
        <p:nvSpPr>
          <p:cNvPr id="2" name="Rectangle 1">
            <a:extLst>
              <a:ext uri="{FF2B5EF4-FFF2-40B4-BE49-F238E27FC236}">
                <a16:creationId xmlns="" xmlns:a16="http://schemas.microsoft.com/office/drawing/2014/main" id="{2CAF5A1D-EBAB-451B-AB81-372680C5A836}"/>
              </a:ext>
            </a:extLst>
          </p:cNvPr>
          <p:cNvSpPr/>
          <p:nvPr/>
        </p:nvSpPr>
        <p:spPr>
          <a:xfrm>
            <a:off x="619308" y="1528962"/>
            <a:ext cx="10953384" cy="4770537"/>
          </a:xfrm>
          <a:prstGeom prst="rect">
            <a:avLst/>
          </a:prstGeom>
        </p:spPr>
        <p:txBody>
          <a:bodyPr wrap="square">
            <a:spAutoFit/>
          </a:bodyPr>
          <a:lstStyle/>
          <a:p>
            <a:r>
              <a:rPr lang="el-GR" sz="1600" dirty="0">
                <a:solidFill>
                  <a:schemeClr val="accent2">
                    <a:lumMod val="75000"/>
                  </a:schemeClr>
                </a:solidFill>
              </a:rPr>
              <a:t>III. </a:t>
            </a:r>
            <a:r>
              <a:rPr lang="el-GR" sz="1600" dirty="0"/>
              <a:t>Η προμήθεια χρεώνεται  εφάπαξ για τη συνολική διάρκεια του δανείου κατά την πρώτη εκταμίευση του δανείου.</a:t>
            </a:r>
            <a:endParaRPr lang="en-US" sz="1600" dirty="0"/>
          </a:p>
          <a:p>
            <a:endParaRPr lang="el-GR" sz="1600" dirty="0"/>
          </a:p>
          <a:p>
            <a:r>
              <a:rPr lang="el-GR" sz="1600" dirty="0">
                <a:solidFill>
                  <a:schemeClr val="accent2">
                    <a:lumMod val="75000"/>
                  </a:schemeClr>
                </a:solidFill>
              </a:rPr>
              <a:t>IV. </a:t>
            </a:r>
            <a:r>
              <a:rPr lang="el-GR" sz="1600" dirty="0"/>
              <a:t>Η απαιτούμενη προμήθεια εγγύησης υπολογίζεται στο εγγυημένο ποσό του δανείου.</a:t>
            </a:r>
            <a:endParaRPr lang="en-US" sz="1600" dirty="0"/>
          </a:p>
          <a:p>
            <a:endParaRPr lang="el-GR" sz="1600" dirty="0"/>
          </a:p>
          <a:p>
            <a:r>
              <a:rPr lang="el-GR" sz="1600" dirty="0">
                <a:solidFill>
                  <a:schemeClr val="accent2">
                    <a:lumMod val="75000"/>
                  </a:schemeClr>
                </a:solidFill>
              </a:rPr>
              <a:t>V. </a:t>
            </a:r>
            <a:r>
              <a:rPr lang="el-GR" sz="1600" dirty="0"/>
              <a:t>Σε περίπτωση αναδιάρθρωσης του δανείου η προμήθεια υπολογίζεται εκ νέου, βάσει της τροποποίησης της οικείας Δανειακής Σύμβασης.</a:t>
            </a:r>
            <a:endParaRPr lang="en-US" sz="1600" dirty="0"/>
          </a:p>
          <a:p>
            <a:endParaRPr lang="el-GR" sz="1600" dirty="0"/>
          </a:p>
          <a:p>
            <a:r>
              <a:rPr lang="el-GR" sz="1600" dirty="0">
                <a:solidFill>
                  <a:schemeClr val="accent2">
                    <a:lumMod val="75000"/>
                  </a:schemeClr>
                </a:solidFill>
              </a:rPr>
              <a:t>VI. </a:t>
            </a:r>
            <a:r>
              <a:rPr lang="el-GR" sz="1600" dirty="0"/>
              <a:t>Το ποσό της προμήθειας επιχορηγείται μέσω του Ταμείου και έως του ποσού:</a:t>
            </a:r>
          </a:p>
          <a:p>
            <a:endParaRPr lang="el-GR" sz="1600" dirty="0"/>
          </a:p>
          <a:p>
            <a:pPr marL="285750" indent="-285750">
              <a:buFont typeface="Wingdings" panose="05000000000000000000" pitchFamily="2" charset="2"/>
              <a:buChar char="§"/>
            </a:pPr>
            <a:r>
              <a:rPr lang="el-GR" sz="1600" i="1" dirty="0"/>
              <a:t>για επιχειρήσεις όλων των κλάδων </a:t>
            </a:r>
            <a:r>
              <a:rPr lang="el-GR" sz="1600" i="1" dirty="0">
                <a:solidFill>
                  <a:srgbClr val="C00000"/>
                </a:solidFill>
              </a:rPr>
              <a:t>εκτός του πρωτογενή τομέα, της αλιείας και της υδατοκαλλιέργειας</a:t>
            </a:r>
            <a:r>
              <a:rPr lang="el-GR" sz="1600" i="1" dirty="0"/>
              <a:t>: </a:t>
            </a:r>
            <a:r>
              <a:rPr lang="el-GR" sz="1600" b="1" i="1" dirty="0"/>
              <a:t>800.000 ευρώ</a:t>
            </a:r>
            <a:endParaRPr lang="en-US" sz="1600" b="1" i="1" dirty="0"/>
          </a:p>
          <a:p>
            <a:pPr marL="285750" indent="-285750">
              <a:buFont typeface="Wingdings" panose="05000000000000000000" pitchFamily="2" charset="2"/>
              <a:buChar char="§"/>
            </a:pPr>
            <a:endParaRPr lang="el-GR" sz="1600" i="1" dirty="0"/>
          </a:p>
          <a:p>
            <a:pPr marL="285750" indent="-285750">
              <a:buFont typeface="Wingdings" panose="05000000000000000000" pitchFamily="2" charset="2"/>
              <a:buChar char="§"/>
            </a:pPr>
            <a:r>
              <a:rPr lang="el-GR" sz="1600" i="1" dirty="0"/>
              <a:t>για επιχειρήσεις που δραστηριοποιούνται στους κλάδους της αλιείας και της υδατοκαλλιέργειας : </a:t>
            </a:r>
            <a:r>
              <a:rPr lang="el-GR" sz="1600" b="1" i="1" dirty="0"/>
              <a:t>120.000 ευρώ</a:t>
            </a:r>
            <a:endParaRPr lang="en-US" sz="1600" b="1" i="1" dirty="0"/>
          </a:p>
          <a:p>
            <a:pPr marL="285750" indent="-285750">
              <a:buFont typeface="Wingdings" panose="05000000000000000000" pitchFamily="2" charset="2"/>
              <a:buChar char="§"/>
            </a:pPr>
            <a:endParaRPr lang="el-GR" sz="1600" i="1" dirty="0"/>
          </a:p>
          <a:p>
            <a:pPr marL="285750" indent="-285750">
              <a:buFont typeface="Wingdings" panose="05000000000000000000" pitchFamily="2" charset="2"/>
              <a:buChar char="§"/>
            </a:pPr>
            <a:r>
              <a:rPr lang="el-GR" sz="1600" i="1" dirty="0"/>
              <a:t>για επιχειρήσεις που δραστηριοποιούνται στην παραγωγή αγροτικών προϊόντων : </a:t>
            </a:r>
            <a:r>
              <a:rPr lang="el-GR" sz="1600" b="1" i="1" dirty="0"/>
              <a:t>100.000 ευρώ</a:t>
            </a:r>
            <a:endParaRPr lang="en-US" sz="1600" b="1" i="1" dirty="0"/>
          </a:p>
          <a:p>
            <a:endParaRPr lang="el-GR" sz="1600" i="1" dirty="0"/>
          </a:p>
          <a:p>
            <a:pPr marL="285750" indent="-285750">
              <a:buFont typeface="Wingdings" panose="05000000000000000000" pitchFamily="2" charset="2"/>
              <a:buChar char="§"/>
            </a:pPr>
            <a:r>
              <a:rPr lang="el-GR" sz="1600" i="1" dirty="0"/>
              <a:t>Για επιχειρήσεις που  δραστηριοποιούνται σε περισσότερους του ενός τομείς στους οποίους ισχύουν διαφορετικά μέγιστα ποσά σύμφωνα με τα ανωτέρω, θα διασφαλίζεται με κατάλληλα μέσα όπως ο λογιστικός διαχωρισμός, ότι για καθεμία από τις δραστηριότητες αυτές τηρείται το σχετικό ανώτατο όριο.</a:t>
            </a:r>
          </a:p>
          <a:p>
            <a:pPr marL="285750" indent="-285750">
              <a:buFont typeface="Wingdings" panose="05000000000000000000" pitchFamily="2" charset="2"/>
              <a:buChar char="§"/>
            </a:pPr>
            <a:endParaRPr lang="el-GR" sz="1600" dirty="0"/>
          </a:p>
        </p:txBody>
      </p:sp>
    </p:spTree>
    <p:extLst>
      <p:ext uri="{BB962C8B-B14F-4D97-AF65-F5344CB8AC3E}">
        <p14:creationId xmlns:p14="http://schemas.microsoft.com/office/powerpoint/2010/main" val="403656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13</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ΧΡΗΣΙΜΕΣ ΠΛΗΡΟΦΟΡΙΕΣ</a:t>
            </a:r>
            <a:endParaRPr lang="en-US" dirty="0"/>
          </a:p>
        </p:txBody>
      </p:sp>
      <p:sp>
        <p:nvSpPr>
          <p:cNvPr id="2" name="Rectangle 1">
            <a:extLst>
              <a:ext uri="{FF2B5EF4-FFF2-40B4-BE49-F238E27FC236}">
                <a16:creationId xmlns="" xmlns:a16="http://schemas.microsoft.com/office/drawing/2014/main" id="{2CAF5A1D-EBAB-451B-AB81-372680C5A836}"/>
              </a:ext>
            </a:extLst>
          </p:cNvPr>
          <p:cNvSpPr/>
          <p:nvPr/>
        </p:nvSpPr>
        <p:spPr>
          <a:xfrm>
            <a:off x="642732" y="1443841"/>
            <a:ext cx="8171659" cy="4247317"/>
          </a:xfrm>
          <a:prstGeom prst="rect">
            <a:avLst/>
          </a:prstGeom>
        </p:spPr>
        <p:txBody>
          <a:bodyPr wrap="square">
            <a:spAutoFit/>
          </a:bodyPr>
          <a:lstStyle/>
          <a:p>
            <a:r>
              <a:rPr lang="el-GR" b="1" dirty="0"/>
              <a:t>Πρόωρη Εξόφληση</a:t>
            </a:r>
          </a:p>
          <a:p>
            <a:endParaRPr lang="el-GR" b="1" dirty="0"/>
          </a:p>
          <a:p>
            <a:r>
              <a:rPr lang="el-GR" dirty="0"/>
              <a:t>Ο Δανειολήπτης δύναται να εξοφλήσει μερικώς ή στο σύνολό του το δάνειο πριν την ημερομηνία λήξης του χωρίς οποιαδήποτε ποινή ή άλλη επιβάρυνση.</a:t>
            </a:r>
          </a:p>
          <a:p>
            <a:endParaRPr lang="el-GR" b="1" dirty="0"/>
          </a:p>
          <a:p>
            <a:pPr algn="just"/>
            <a:r>
              <a:rPr lang="el-GR" b="1" dirty="0"/>
              <a:t>Επιτόκιο</a:t>
            </a:r>
          </a:p>
          <a:p>
            <a:pPr algn="just"/>
            <a:endParaRPr lang="el-GR" b="1" dirty="0"/>
          </a:p>
          <a:p>
            <a:pPr algn="just"/>
            <a:r>
              <a:rPr lang="el-GR" dirty="0"/>
              <a:t>Το επιτόκιο των Δανείων επιβαρύνει τον Δανειολήπτη και μπορεί να συμφωνηθεί κυμαινόμενο ή σταθερό και θα εξαρτηθεί από την τιμολογιακή πολιτική του κάθε συνεργαζόμενου ΧΟ, λαμβάνοντας υπόψη και τον μηχανισμό </a:t>
            </a:r>
            <a:r>
              <a:rPr lang="el-GR" dirty="0" err="1"/>
              <a:t>μετακύλησης</a:t>
            </a:r>
            <a:r>
              <a:rPr lang="el-GR" dirty="0"/>
              <a:t> του οφέλους της εγγύησης προς τον Τελικό Αποδέκτη. </a:t>
            </a:r>
          </a:p>
          <a:p>
            <a:pPr algn="just"/>
            <a:endParaRPr lang="el-GR" dirty="0"/>
          </a:p>
          <a:p>
            <a:pPr algn="just"/>
            <a:r>
              <a:rPr lang="el-GR" dirty="0"/>
              <a:t>Το επιτόκιο επιβαρύνεται με την εισφορά του Ν.128/75 (σήμερα 0,60% ετησίως), σε όσες χρηματοδοτήσεις οφείλεται τέτοια εισφορά.</a:t>
            </a:r>
          </a:p>
          <a:p>
            <a:endParaRPr lang="el-GR" b="1" dirty="0"/>
          </a:p>
        </p:txBody>
      </p:sp>
      <p:pic>
        <p:nvPicPr>
          <p:cNvPr id="9" name="Picture 8" descr="A drawing of a cartoon character&#10;&#10;Description automatically generated">
            <a:extLst>
              <a:ext uri="{FF2B5EF4-FFF2-40B4-BE49-F238E27FC236}">
                <a16:creationId xmlns="" xmlns:a16="http://schemas.microsoft.com/office/drawing/2014/main" id="{79DD8832-FBDB-4787-B5D3-8E6E586F2F9E}"/>
              </a:ext>
            </a:extLst>
          </p:cNvPr>
          <p:cNvPicPr>
            <a:picLocks noChangeAspect="1"/>
          </p:cNvPicPr>
          <p:nvPr/>
        </p:nvPicPr>
        <p:blipFill rotWithShape="1">
          <a:blip r:embed="rId2"/>
          <a:srcRect l="17668" t="9885" r="15194" b="7782"/>
          <a:stretch/>
        </p:blipFill>
        <p:spPr>
          <a:xfrm>
            <a:off x="9246320" y="2233029"/>
            <a:ext cx="2349796" cy="2881592"/>
          </a:xfrm>
          <a:prstGeom prst="rect">
            <a:avLst/>
          </a:prstGeom>
        </p:spPr>
      </p:pic>
    </p:spTree>
    <p:extLst>
      <p:ext uri="{BB962C8B-B14F-4D97-AF65-F5344CB8AC3E}">
        <p14:creationId xmlns:p14="http://schemas.microsoft.com/office/powerpoint/2010/main" val="1487155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err="1"/>
              <a:t>Δικαιολογητικα</a:t>
            </a:r>
            <a:r>
              <a:rPr lang="el-GR" dirty="0"/>
              <a:t> και </a:t>
            </a:r>
            <a:r>
              <a:rPr lang="el-GR" dirty="0" err="1"/>
              <a:t>διαθεσιμοτητα</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solidFill>
                <a:prstClr val="black"/>
              </a:solidFill>
            </a:endParaRPr>
          </a:p>
        </p:txBody>
      </p:sp>
      <p:sp>
        <p:nvSpPr>
          <p:cNvPr id="7" name="Rectangle 6">
            <a:extLst>
              <a:ext uri="{FF2B5EF4-FFF2-40B4-BE49-F238E27FC236}">
                <a16:creationId xmlns="" xmlns:a16="http://schemas.microsoft.com/office/drawing/2014/main" id="{47C0D698-1E0B-43FA-9FAC-5CB923068215}"/>
              </a:ext>
            </a:extLst>
          </p:cNvPr>
          <p:cNvSpPr/>
          <p:nvPr/>
        </p:nvSpPr>
        <p:spPr>
          <a:xfrm>
            <a:off x="549036" y="1619250"/>
            <a:ext cx="5096852" cy="2031325"/>
          </a:xfrm>
          <a:prstGeom prst="rect">
            <a:avLst/>
          </a:prstGeom>
        </p:spPr>
        <p:txBody>
          <a:bodyPr wrap="square">
            <a:spAutoFit/>
          </a:bodyPr>
          <a:lstStyle/>
          <a:p>
            <a:pPr algn="just"/>
            <a:r>
              <a:rPr lang="el-GR" dirty="0">
                <a:solidFill>
                  <a:prstClr val="black"/>
                </a:solidFill>
                <a:ea typeface="Calibri" panose="020F0502020204030204" pitchFamily="34" charset="0"/>
                <a:cs typeface="Times New Roman" panose="02020603050405020304" pitchFamily="18" charset="0"/>
              </a:rPr>
              <a:t>Το </a:t>
            </a:r>
            <a:r>
              <a:rPr lang="el-GR" b="1" dirty="0">
                <a:solidFill>
                  <a:prstClr val="black"/>
                </a:solidFill>
                <a:ea typeface="Calibri" panose="020F0502020204030204" pitchFamily="34" charset="0"/>
                <a:cs typeface="Times New Roman" panose="02020603050405020304" pitchFamily="18" charset="0"/>
              </a:rPr>
              <a:t>Ταμείο Εγγυοδοσίας Επιχειρήσεων Covid-19</a:t>
            </a:r>
            <a:r>
              <a:rPr lang="el-GR" dirty="0">
                <a:solidFill>
                  <a:prstClr val="black"/>
                </a:solidFill>
                <a:ea typeface="Calibri" panose="020F0502020204030204" pitchFamily="34" charset="0"/>
                <a:cs typeface="Times New Roman" panose="02020603050405020304" pitchFamily="18" charset="0"/>
              </a:rPr>
              <a:t> διατίθεται έως την </a:t>
            </a:r>
            <a:r>
              <a:rPr lang="el-GR" b="1" u="sng" dirty="0">
                <a:solidFill>
                  <a:srgbClr val="038B30"/>
                </a:solidFill>
                <a:ea typeface="Calibri" panose="020F0502020204030204" pitchFamily="34" charset="0"/>
                <a:cs typeface="Times New Roman" panose="02020603050405020304" pitchFamily="18" charset="0"/>
              </a:rPr>
              <a:t>31.12.2020.</a:t>
            </a:r>
          </a:p>
          <a:p>
            <a:pPr algn="just"/>
            <a:endParaRPr lang="el-GR" dirty="0">
              <a:solidFill>
                <a:prstClr val="black"/>
              </a:solidFill>
              <a:ea typeface="Calibri" panose="020F0502020204030204" pitchFamily="34" charset="0"/>
              <a:cs typeface="Times New Roman" panose="02020603050405020304" pitchFamily="18" charset="0"/>
            </a:endParaRPr>
          </a:p>
          <a:p>
            <a:pPr marL="342900" indent="-342900" algn="just">
              <a:buFont typeface="+mj-lt"/>
              <a:buAutoNum type="arabicPeriod"/>
            </a:pPr>
            <a:r>
              <a:rPr lang="el-GR" dirty="0">
                <a:solidFill>
                  <a:prstClr val="black"/>
                </a:solidFill>
                <a:ea typeface="Calibri" panose="020F0502020204030204" pitchFamily="34" charset="0"/>
                <a:cs typeface="Times New Roman" panose="02020603050405020304" pitchFamily="18" charset="0"/>
              </a:rPr>
              <a:t>Σύμφωνα με τον σχεδιασμό της Δράσης, οι επιχειρήσεις υποβάλλουν αίτηση στο </a:t>
            </a:r>
            <a:r>
              <a:rPr lang="el-GR" b="1" u="sng" dirty="0">
                <a:solidFill>
                  <a:srgbClr val="038B30"/>
                </a:solidFill>
                <a:ea typeface="Calibri" panose="020F0502020204030204" pitchFamily="34" charset="0"/>
                <a:cs typeface="Times New Roman" panose="02020603050405020304" pitchFamily="18" charset="0"/>
              </a:rPr>
              <a:t>Πληροφοριακό Σύστημα Κρατικών Ενισχύσεων – ΠΣΚΕ.</a:t>
            </a:r>
          </a:p>
        </p:txBody>
      </p:sp>
      <p:pic>
        <p:nvPicPr>
          <p:cNvPr id="2" name="Picture 1">
            <a:extLst>
              <a:ext uri="{FF2B5EF4-FFF2-40B4-BE49-F238E27FC236}">
                <a16:creationId xmlns="" xmlns:a16="http://schemas.microsoft.com/office/drawing/2014/main" id="{4FD3FBA6-9D24-42EE-A922-3A5A44F05B22}"/>
              </a:ext>
            </a:extLst>
          </p:cNvPr>
          <p:cNvPicPr>
            <a:picLocks noChangeAspect="1"/>
          </p:cNvPicPr>
          <p:nvPr/>
        </p:nvPicPr>
        <p:blipFill>
          <a:blip r:embed="rId2"/>
          <a:stretch>
            <a:fillRect/>
          </a:stretch>
        </p:blipFill>
        <p:spPr>
          <a:xfrm>
            <a:off x="6095999" y="1028105"/>
            <a:ext cx="5719116" cy="3543895"/>
          </a:xfrm>
          <a:prstGeom prst="rect">
            <a:avLst/>
          </a:prstGeom>
        </p:spPr>
      </p:pic>
      <p:sp>
        <p:nvSpPr>
          <p:cNvPr id="8" name="Rectangle 7">
            <a:extLst>
              <a:ext uri="{FF2B5EF4-FFF2-40B4-BE49-F238E27FC236}">
                <a16:creationId xmlns="" xmlns:a16="http://schemas.microsoft.com/office/drawing/2014/main" id="{4AD6E4BF-80AD-4D08-9A89-3CF63E1536EA}"/>
              </a:ext>
            </a:extLst>
          </p:cNvPr>
          <p:cNvSpPr/>
          <p:nvPr/>
        </p:nvSpPr>
        <p:spPr>
          <a:xfrm>
            <a:off x="791556" y="4687563"/>
            <a:ext cx="10761255" cy="369332"/>
          </a:xfrm>
          <a:prstGeom prst="rect">
            <a:avLst/>
          </a:prstGeom>
        </p:spPr>
        <p:txBody>
          <a:bodyPr wrap="square">
            <a:spAutoFit/>
          </a:bodyPr>
          <a:lstStyle/>
          <a:p>
            <a:r>
              <a:rPr lang="en-US" dirty="0">
                <a:solidFill>
                  <a:srgbClr val="0070C0"/>
                </a:solidFill>
                <a:hlinkClick r:id="rId3">
                  <a:extLst>
                    <a:ext uri="{A12FA001-AC4F-418D-AE19-62706E023703}">
                      <ahyp:hlinkClr xmlns="" xmlns:ahyp="http://schemas.microsoft.com/office/drawing/2018/hyperlinkcolor" val="tx"/>
                    </a:ext>
                  </a:extLst>
                </a:hlinkClick>
              </a:rPr>
              <a:t>https://www.ependyseis.gr/mis/(S(jkqul345vvszsd45mnzkcu45))/System/Login.aspx?ReturnUrl=/mis/default.aspx</a:t>
            </a:r>
            <a:endParaRPr lang="en-US" dirty="0">
              <a:solidFill>
                <a:srgbClr val="0070C0"/>
              </a:solidFill>
            </a:endParaRPr>
          </a:p>
        </p:txBody>
      </p:sp>
      <p:sp>
        <p:nvSpPr>
          <p:cNvPr id="9" name="Rectangle 8">
            <a:extLst>
              <a:ext uri="{FF2B5EF4-FFF2-40B4-BE49-F238E27FC236}">
                <a16:creationId xmlns="" xmlns:a16="http://schemas.microsoft.com/office/drawing/2014/main" id="{6FF70E78-8196-4B42-AF85-150B0B565EF3}"/>
              </a:ext>
            </a:extLst>
          </p:cNvPr>
          <p:cNvSpPr/>
          <p:nvPr/>
        </p:nvSpPr>
        <p:spPr>
          <a:xfrm>
            <a:off x="1041991" y="4031775"/>
            <a:ext cx="5007162" cy="369332"/>
          </a:xfrm>
          <a:prstGeom prst="rect">
            <a:avLst/>
          </a:prstGeom>
        </p:spPr>
        <p:txBody>
          <a:bodyPr wrap="square">
            <a:spAutoFit/>
          </a:bodyPr>
          <a:lstStyle/>
          <a:p>
            <a:r>
              <a:rPr lang="el-GR" b="1" dirty="0">
                <a:solidFill>
                  <a:srgbClr val="002060"/>
                </a:solidFill>
                <a:ea typeface="Calibri" panose="020F0502020204030204" pitchFamily="34" charset="0"/>
                <a:cs typeface="Times New Roman" panose="02020603050405020304" pitchFamily="18" charset="0"/>
              </a:rPr>
              <a:t>Πληροφοριακό Σύστημα Κρατικών Ενισχύσεων</a:t>
            </a:r>
            <a:endParaRPr lang="el-GR" b="1" u="sng" dirty="0">
              <a:solidFill>
                <a:srgbClr val="002060"/>
              </a:solidFill>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 xmlns:a16="http://schemas.microsoft.com/office/drawing/2014/main" id="{06F28555-898A-48CC-8F49-27ED79C37AE3}"/>
              </a:ext>
            </a:extLst>
          </p:cNvPr>
          <p:cNvSpPr/>
          <p:nvPr/>
        </p:nvSpPr>
        <p:spPr>
          <a:xfrm rot="2553057">
            <a:off x="548840" y="3651745"/>
            <a:ext cx="639882" cy="630555"/>
          </a:xfrm>
          <a:prstGeom prst="rightArrow">
            <a:avLst/>
          </a:prstGeom>
          <a:ln>
            <a:noFill/>
          </a:ln>
          <a:effectLst>
            <a:glow rad="635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2" name="Rectangle 8">
            <a:extLst>
              <a:ext uri="{FF2B5EF4-FFF2-40B4-BE49-F238E27FC236}">
                <a16:creationId xmlns="" xmlns:a16="http://schemas.microsoft.com/office/drawing/2014/main" id="{6FF70E78-8196-4B42-AF85-150B0B565EF3}"/>
              </a:ext>
            </a:extLst>
          </p:cNvPr>
          <p:cNvSpPr/>
          <p:nvPr/>
        </p:nvSpPr>
        <p:spPr>
          <a:xfrm>
            <a:off x="627321" y="5236798"/>
            <a:ext cx="10526232" cy="646331"/>
          </a:xfrm>
          <a:prstGeom prst="rect">
            <a:avLst/>
          </a:prstGeom>
        </p:spPr>
        <p:txBody>
          <a:bodyPr wrap="square">
            <a:spAutoFit/>
          </a:bodyPr>
          <a:lstStyle/>
          <a:p>
            <a:r>
              <a:rPr lang="en-US" dirty="0" smtClean="0">
                <a:solidFill>
                  <a:prstClr val="black"/>
                </a:solidFill>
              </a:rPr>
              <a:t>2. </a:t>
            </a:r>
            <a:r>
              <a:rPr lang="el-GR" dirty="0" smtClean="0">
                <a:solidFill>
                  <a:prstClr val="black"/>
                </a:solidFill>
              </a:rPr>
              <a:t>Ακολούθως </a:t>
            </a:r>
            <a:r>
              <a:rPr lang="el-GR" dirty="0">
                <a:solidFill>
                  <a:prstClr val="black"/>
                </a:solidFill>
              </a:rPr>
              <a:t>η επιχείρηση επισκέπτεται ένα κατάστημα της Τράπεζας που επέλεξε και προσκομίζει το φυσικό φάκελο των δικαιολογητικών που θα ζητηθούν,  προκειμένου να αξιολογηθεί  το αίτημα της</a:t>
            </a:r>
            <a:endParaRPr lang="el-GR" b="1" u="sng"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99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0"/>
          </p:nvPr>
        </p:nvSpPr>
        <p:spPr/>
        <p:txBody>
          <a:bodyPr/>
          <a:lstStyle/>
          <a:p>
            <a:r>
              <a:rPr lang="en-US" dirty="0" smtClean="0"/>
              <a:t>Add a Footer</a:t>
            </a:r>
            <a:endParaRPr lang="en-US" dirty="0"/>
          </a:p>
        </p:txBody>
      </p:sp>
      <p:sp>
        <p:nvSpPr>
          <p:cNvPr id="3" name="Θέση αριθμού διαφάνειας 2"/>
          <p:cNvSpPr>
            <a:spLocks noGrp="1"/>
          </p:cNvSpPr>
          <p:nvPr>
            <p:ph type="sldNum" sz="quarter" idx="11"/>
          </p:nvPr>
        </p:nvSpPr>
        <p:spPr/>
        <p:txBody>
          <a:bodyPr/>
          <a:lstStyle/>
          <a:p>
            <a:fld id="{8C2E478F-E849-4A8C-AF1F-CBCC78A7CBFA}" type="slidenum">
              <a:rPr lang="en-US" smtClean="0"/>
              <a:pPr/>
              <a:t>15</a:t>
            </a:fld>
            <a:endParaRPr lang="en-US" dirty="0"/>
          </a:p>
        </p:txBody>
      </p:sp>
      <p:sp>
        <p:nvSpPr>
          <p:cNvPr id="4" name="Τίτλος 3"/>
          <p:cNvSpPr>
            <a:spLocks noGrp="1"/>
          </p:cNvSpPr>
          <p:nvPr>
            <p:ph type="title"/>
          </p:nvPr>
        </p:nvSpPr>
        <p:spPr/>
        <p:txBody>
          <a:bodyPr/>
          <a:lstStyle/>
          <a:p>
            <a:r>
              <a:rPr lang="el-GR" dirty="0" err="1" smtClean="0"/>
              <a:t>επικοινωνια</a:t>
            </a:r>
            <a:endParaRPr lang="el-GR" dirty="0"/>
          </a:p>
        </p:txBody>
      </p:sp>
      <p:sp>
        <p:nvSpPr>
          <p:cNvPr id="9" name="Rectangle 6">
            <a:extLst>
              <a:ext uri="{FF2B5EF4-FFF2-40B4-BE49-F238E27FC236}">
                <a16:creationId xmlns="" xmlns:a16="http://schemas.microsoft.com/office/drawing/2014/main" id="{47C0D698-1E0B-43FA-9FAC-5CB923068215}"/>
              </a:ext>
            </a:extLst>
          </p:cNvPr>
          <p:cNvSpPr/>
          <p:nvPr/>
        </p:nvSpPr>
        <p:spPr>
          <a:xfrm>
            <a:off x="549036" y="1619250"/>
            <a:ext cx="10987290" cy="3416320"/>
          </a:xfrm>
          <a:prstGeom prst="rect">
            <a:avLst/>
          </a:prstGeom>
        </p:spPr>
        <p:txBody>
          <a:bodyPr wrap="square">
            <a:spAutoFit/>
          </a:bodyPr>
          <a:lstStyle/>
          <a:p>
            <a:pPr algn="just" fontAlgn="base"/>
            <a:r>
              <a:rPr lang="el-GR" dirty="0">
                <a:solidFill>
                  <a:srgbClr val="333333"/>
                </a:solidFill>
                <a:latin typeface="Arial"/>
              </a:rPr>
              <a:t>Οι 13 συνεργαζόμενες τράπεζες στις οποίες μπορούν να απευθύνονται </a:t>
            </a:r>
            <a:r>
              <a:rPr lang="el-GR" dirty="0" smtClean="0">
                <a:solidFill>
                  <a:srgbClr val="333333"/>
                </a:solidFill>
                <a:latin typeface="Arial"/>
              </a:rPr>
              <a:t>για συνεργασία είναι</a:t>
            </a:r>
            <a:r>
              <a:rPr lang="el-GR" dirty="0">
                <a:solidFill>
                  <a:srgbClr val="333333"/>
                </a:solidFill>
                <a:latin typeface="Arial"/>
              </a:rPr>
              <a:t>:</a:t>
            </a:r>
          </a:p>
          <a:p>
            <a:pPr algn="just" fontAlgn="base"/>
            <a:r>
              <a:rPr lang="el-GR" b="1" dirty="0">
                <a:solidFill>
                  <a:srgbClr val="333333"/>
                </a:solidFill>
                <a:latin typeface="Arial"/>
              </a:rPr>
              <a:t>Εθνική Τράπεζα, Τράπεζα Πειραιώς, </a:t>
            </a:r>
            <a:r>
              <a:rPr lang="el-GR" b="1" dirty="0" err="1">
                <a:solidFill>
                  <a:srgbClr val="333333"/>
                </a:solidFill>
                <a:latin typeface="Arial"/>
              </a:rPr>
              <a:t>Eurobank</a:t>
            </a:r>
            <a:r>
              <a:rPr lang="el-GR" b="1" dirty="0">
                <a:solidFill>
                  <a:srgbClr val="333333"/>
                </a:solidFill>
                <a:latin typeface="Arial"/>
              </a:rPr>
              <a:t>, </a:t>
            </a:r>
            <a:r>
              <a:rPr lang="el-GR" b="1" dirty="0" err="1">
                <a:solidFill>
                  <a:srgbClr val="333333"/>
                </a:solidFill>
                <a:latin typeface="Arial"/>
              </a:rPr>
              <a:t>Alpha</a:t>
            </a:r>
            <a:r>
              <a:rPr lang="el-GR" b="1" dirty="0">
                <a:solidFill>
                  <a:srgbClr val="333333"/>
                </a:solidFill>
                <a:latin typeface="Arial"/>
              </a:rPr>
              <a:t> Bank, Attica Bank, </a:t>
            </a:r>
            <a:r>
              <a:rPr lang="el-GR" b="1" dirty="0" err="1">
                <a:solidFill>
                  <a:srgbClr val="333333"/>
                </a:solidFill>
                <a:latin typeface="Arial"/>
              </a:rPr>
              <a:t>Optima</a:t>
            </a:r>
            <a:r>
              <a:rPr lang="el-GR" b="1" dirty="0">
                <a:solidFill>
                  <a:srgbClr val="333333"/>
                </a:solidFill>
                <a:latin typeface="Arial"/>
              </a:rPr>
              <a:t> Bank, </a:t>
            </a:r>
            <a:r>
              <a:rPr lang="el-GR" b="1" dirty="0" err="1">
                <a:solidFill>
                  <a:srgbClr val="333333"/>
                </a:solidFill>
                <a:latin typeface="Arial"/>
              </a:rPr>
              <a:t>Procredit</a:t>
            </a:r>
            <a:r>
              <a:rPr lang="el-GR" b="1" dirty="0">
                <a:solidFill>
                  <a:srgbClr val="333333"/>
                </a:solidFill>
                <a:latin typeface="Arial"/>
              </a:rPr>
              <a:t> Bank, Συν. Τράπεζα Ηπείρου, </a:t>
            </a:r>
            <a:r>
              <a:rPr lang="el-GR" b="1" dirty="0" err="1">
                <a:solidFill>
                  <a:srgbClr val="333333"/>
                </a:solidFill>
                <a:latin typeface="Arial"/>
              </a:rPr>
              <a:t>Παγκρήτια</a:t>
            </a:r>
            <a:r>
              <a:rPr lang="el-GR" b="1" dirty="0">
                <a:solidFill>
                  <a:srgbClr val="333333"/>
                </a:solidFill>
                <a:latin typeface="Arial"/>
              </a:rPr>
              <a:t> Συν. Τράπεζα, Συν. Τράπεζα Θεσσαλίας, Συν. Τράπεζα Καρδίτσας, Συν. Τράπεζα Κεντρικής Μακεδονίας, Συν. Τράπεζα Χανίων.</a:t>
            </a:r>
            <a:endParaRPr lang="el-GR" dirty="0">
              <a:solidFill>
                <a:srgbClr val="333333"/>
              </a:solidFill>
              <a:latin typeface="Arial"/>
            </a:endParaRPr>
          </a:p>
          <a:p>
            <a:pPr algn="just" fontAlgn="base"/>
            <a:r>
              <a:rPr lang="el-GR" dirty="0">
                <a:solidFill>
                  <a:srgbClr val="333333"/>
                </a:solidFill>
                <a:latin typeface="Arial"/>
              </a:rPr>
              <a:t> </a:t>
            </a:r>
          </a:p>
          <a:p>
            <a:pPr algn="just" fontAlgn="base"/>
            <a:r>
              <a:rPr lang="el-GR" b="1" dirty="0">
                <a:solidFill>
                  <a:srgbClr val="333333"/>
                </a:solidFill>
                <a:latin typeface="Arial"/>
              </a:rPr>
              <a:t>Η υποβολή αιτήσεων στον διαδικτυακό τόπο </a:t>
            </a:r>
            <a:r>
              <a:rPr lang="el-GR" b="1" dirty="0" err="1">
                <a:solidFill>
                  <a:srgbClr val="006699"/>
                </a:solidFill>
                <a:latin typeface="Arial"/>
                <a:hlinkClick r:id="rId2"/>
              </a:rPr>
              <a:t>www.ependyseis.gr</a:t>
            </a:r>
            <a:r>
              <a:rPr lang="el-GR" b="1" dirty="0">
                <a:solidFill>
                  <a:srgbClr val="333333"/>
                </a:solidFill>
                <a:latin typeface="Arial"/>
              </a:rPr>
              <a:t> ξεκίνησε στις 3/6/2020.</a:t>
            </a:r>
            <a:endParaRPr lang="el-GR" dirty="0">
              <a:solidFill>
                <a:srgbClr val="333333"/>
              </a:solidFill>
              <a:latin typeface="Arial"/>
            </a:endParaRPr>
          </a:p>
          <a:p>
            <a:pPr algn="just" fontAlgn="base"/>
            <a:r>
              <a:rPr lang="el-GR" dirty="0">
                <a:solidFill>
                  <a:srgbClr val="333333"/>
                </a:solidFill>
                <a:latin typeface="Arial"/>
              </a:rPr>
              <a:t> </a:t>
            </a:r>
          </a:p>
          <a:p>
            <a:pPr algn="just" fontAlgn="base"/>
            <a:r>
              <a:rPr lang="el-GR" dirty="0">
                <a:solidFill>
                  <a:srgbClr val="333333"/>
                </a:solidFill>
                <a:latin typeface="Arial"/>
              </a:rPr>
              <a:t>Για διευκρινίσεις/επίλυση θεμάτων τεχνικής φύσεως της πλατφόρμας υποβολής </a:t>
            </a:r>
            <a:r>
              <a:rPr lang="el-GR" dirty="0" smtClean="0">
                <a:solidFill>
                  <a:srgbClr val="333333"/>
                </a:solidFill>
                <a:latin typeface="Arial"/>
              </a:rPr>
              <a:t>αιτήσεων, </a:t>
            </a:r>
            <a:r>
              <a:rPr lang="el-GR" dirty="0">
                <a:solidFill>
                  <a:srgbClr val="333333"/>
                </a:solidFill>
                <a:latin typeface="Arial"/>
              </a:rPr>
              <a:t>καλέστε: </a:t>
            </a:r>
            <a:endParaRPr lang="el-GR" dirty="0" smtClean="0">
              <a:solidFill>
                <a:srgbClr val="333333"/>
              </a:solidFill>
              <a:latin typeface="Arial"/>
            </a:endParaRPr>
          </a:p>
          <a:p>
            <a:pPr algn="just" fontAlgn="base"/>
            <a:r>
              <a:rPr lang="el-GR" dirty="0" smtClean="0">
                <a:solidFill>
                  <a:srgbClr val="333333"/>
                </a:solidFill>
                <a:latin typeface="Arial"/>
              </a:rPr>
              <a:t>210 </a:t>
            </a:r>
            <a:r>
              <a:rPr lang="el-GR" dirty="0">
                <a:solidFill>
                  <a:srgbClr val="333333"/>
                </a:solidFill>
                <a:latin typeface="Arial"/>
              </a:rPr>
              <a:t>7787940 (09:00-17:00)  ή στην ηλεκτρονική διεύθυνση: </a:t>
            </a:r>
            <a:r>
              <a:rPr lang="el-GR" dirty="0" err="1">
                <a:solidFill>
                  <a:srgbClr val="006699"/>
                </a:solidFill>
                <a:latin typeface="Arial"/>
                <a:hlinkClick r:id="rId3"/>
              </a:rPr>
              <a:t>support@mou.gr</a:t>
            </a:r>
            <a:endParaRPr lang="el-GR" dirty="0">
              <a:solidFill>
                <a:srgbClr val="333333"/>
              </a:solidFill>
              <a:latin typeface="Arial"/>
            </a:endParaRPr>
          </a:p>
          <a:p>
            <a:pPr algn="just" fontAlgn="base"/>
            <a:r>
              <a:rPr lang="el-GR" dirty="0">
                <a:solidFill>
                  <a:srgbClr val="333333"/>
                </a:solidFill>
                <a:latin typeface="Arial"/>
              </a:rPr>
              <a:t> </a:t>
            </a:r>
          </a:p>
          <a:p>
            <a:pPr algn="just" fontAlgn="base"/>
            <a:r>
              <a:rPr lang="el-GR" dirty="0">
                <a:solidFill>
                  <a:srgbClr val="333333"/>
                </a:solidFill>
                <a:latin typeface="Arial"/>
              </a:rPr>
              <a:t>Για περισσότερες διευκρινίσεις επί των όρων του Ταμείου Εγγυοδοσίας μπορείτε να απευθύνεστε στο </a:t>
            </a:r>
            <a:r>
              <a:rPr lang="el-GR" dirty="0" err="1">
                <a:solidFill>
                  <a:srgbClr val="333333"/>
                </a:solidFill>
                <a:latin typeface="Arial"/>
              </a:rPr>
              <a:t>email</a:t>
            </a:r>
            <a:r>
              <a:rPr lang="el-GR" dirty="0">
                <a:solidFill>
                  <a:srgbClr val="333333"/>
                </a:solidFill>
                <a:latin typeface="Arial"/>
              </a:rPr>
              <a:t>: </a:t>
            </a:r>
            <a:r>
              <a:rPr lang="el-GR" dirty="0" err="1">
                <a:solidFill>
                  <a:srgbClr val="006699"/>
                </a:solidFill>
                <a:latin typeface="Arial"/>
                <a:hlinkClick r:id="rId4"/>
              </a:rPr>
              <a:t>covid.guarantee@etean.com.gr</a:t>
            </a:r>
            <a:r>
              <a:rPr lang="el-GR" dirty="0">
                <a:solidFill>
                  <a:srgbClr val="333333"/>
                </a:solidFill>
                <a:latin typeface="Arial"/>
              </a:rPr>
              <a:t> και στο τηλέφωνο: 210 7450400</a:t>
            </a:r>
            <a:endParaRPr lang="el-GR" b="0" i="0" dirty="0">
              <a:solidFill>
                <a:srgbClr val="333333"/>
              </a:solidFill>
              <a:effectLst/>
              <a:latin typeface="Aria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806" y="5265996"/>
            <a:ext cx="6381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03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buildings" title="two buildings">
            <a:extLst>
              <a:ext uri="{FF2B5EF4-FFF2-40B4-BE49-F238E27FC236}">
                <a16:creationId xmlns="" xmlns:a16="http://schemas.microsoft.com/office/drawing/2014/main" id="{59B4175B-2237-4E2B-8940-03CD8C850446}"/>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30000" contrast="45000"/>
                    </a14:imgEffect>
                  </a14:imgLayer>
                </a14:imgProps>
              </a:ext>
              <a:ext uri="{28A0092B-C50C-407E-A947-70E740481C1C}">
                <a14:useLocalDpi xmlns:a14="http://schemas.microsoft.com/office/drawing/2010/main" val="0"/>
              </a:ext>
            </a:extLst>
          </a:blip>
          <a:srcRect/>
          <a:stretch>
            <a:fillRect/>
          </a:stretch>
        </p:blipFill>
        <p:spPr/>
      </p:pic>
      <p:sp>
        <p:nvSpPr>
          <p:cNvPr id="13" name="Rectangle 12">
            <a:extLst>
              <a:ext uri="{FF2B5EF4-FFF2-40B4-BE49-F238E27FC236}">
                <a16:creationId xmlns="" xmlns:a16="http://schemas.microsoft.com/office/drawing/2014/main" id="{AA0E0CBA-1F82-43A8-9DE3-F0F883DB2D26}"/>
              </a:ext>
              <a:ext uri="{C183D7F6-B498-43B3-948B-1728B52AA6E4}">
                <adec:decorative xmlns="" xmlns:adec="http://schemas.microsoft.com/office/drawing/2017/decorative" val="1"/>
              </a:ext>
            </a:extLst>
          </p:cNvPr>
          <p:cNvSpPr/>
          <p:nvPr/>
        </p:nvSpPr>
        <p:spPr>
          <a:xfrm>
            <a:off x="950900" y="654560"/>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 xmlns:a16="http://schemas.microsoft.com/office/drawing/2014/main" id="{D5445F47-6D74-450C-BC16-998D2021AD78}"/>
              </a:ext>
            </a:extLst>
          </p:cNvPr>
          <p:cNvSpPr>
            <a:spLocks noGrp="1"/>
          </p:cNvSpPr>
          <p:nvPr>
            <p:ph type="title"/>
          </p:nvPr>
        </p:nvSpPr>
        <p:spPr>
          <a:xfrm>
            <a:off x="1152642" y="777246"/>
            <a:ext cx="5138057" cy="587876"/>
          </a:xfrm>
        </p:spPr>
        <p:txBody>
          <a:bodyPr>
            <a:normAutofit fontScale="90000"/>
          </a:bodyPr>
          <a:lstStyle/>
          <a:p>
            <a:r>
              <a:rPr lang="el-GR" dirty="0"/>
              <a:t>ΤΑΜΕΙΟ ΕΓΓΥΟΔΟΣΙΑΣ ΕΠΙΧΕΙΡΗΣΕΩΝ </a:t>
            </a:r>
            <a:r>
              <a:rPr lang="en-US" dirty="0"/>
              <a:t>COVID-19</a:t>
            </a:r>
          </a:p>
        </p:txBody>
      </p:sp>
      <p:sp>
        <p:nvSpPr>
          <p:cNvPr id="8" name="Text Placeholder 7">
            <a:extLst>
              <a:ext uri="{FF2B5EF4-FFF2-40B4-BE49-F238E27FC236}">
                <a16:creationId xmlns="" xmlns:a16="http://schemas.microsoft.com/office/drawing/2014/main" id="{E79DECD2-B85E-4CB3-BBFB-C64131454B65}"/>
              </a:ext>
            </a:extLst>
          </p:cNvPr>
          <p:cNvSpPr>
            <a:spLocks noGrp="1"/>
          </p:cNvSpPr>
          <p:nvPr>
            <p:ph type="body" sz="half" idx="2"/>
          </p:nvPr>
        </p:nvSpPr>
        <p:spPr>
          <a:xfrm>
            <a:off x="723014" y="1518719"/>
            <a:ext cx="5997314" cy="4837632"/>
          </a:xfrm>
        </p:spPr>
        <p:txBody>
          <a:bodyPr>
            <a:normAutofit/>
          </a:bodyPr>
          <a:lstStyle/>
          <a:p>
            <a:pPr algn="just"/>
            <a:r>
              <a:rPr lang="el-GR" dirty="0"/>
              <a:t>Το Ταμείο Εγγυοδοσίας αποτελεί μέσο χρηματοοικονομικής τεχνικής το οποίο έχει δημιουργηθεί με κεφάλαια του Ελληνικού Δημοσίου και του Ευρωπαϊκού Ταμείου Περιφερειακής Ανάπτυξης μέσω του Επιχειρησιακού Προγράμματος «Ανταγωνιστικότητα Επιχειρηματικότητα και Καινοτομία 2014- 2020». Διαχειριστής του είναι η Ελληνική Αναπτυξιακή Τράπεζα (ΕΑΤ), με σκοπό σύστασης την στήριξη της ελληνικής οικονομίας κατά τη διάρκεια της τρέχουσας έξαρσης της νόσου COVID-19:</a:t>
            </a:r>
          </a:p>
          <a:p>
            <a:pPr marL="285750" indent="-285750" algn="just">
              <a:buFont typeface="Arial" panose="020B0604020202020204" pitchFamily="34" charset="0"/>
              <a:buChar char="•"/>
            </a:pPr>
            <a:r>
              <a:rPr lang="el-GR" b="1" i="1" u="sng" dirty="0">
                <a:solidFill>
                  <a:srgbClr val="0070C0"/>
                </a:solidFill>
              </a:rPr>
              <a:t>Μέγιστη δυνατή αξιοποίηση των χρηματοδοτικών μέσων για την κάλυψη ρευστότητας των επιχειρήσεων.</a:t>
            </a:r>
            <a:endParaRPr lang="en-US" b="1" i="1" u="sng" dirty="0">
              <a:solidFill>
                <a:srgbClr val="0070C0"/>
              </a:solidFill>
            </a:endParaRPr>
          </a:p>
        </p:txBody>
      </p:sp>
      <p:sp>
        <p:nvSpPr>
          <p:cNvPr id="11" name="Rectangle: Single Corner Snipped 10">
            <a:extLst>
              <a:ext uri="{FF2B5EF4-FFF2-40B4-BE49-F238E27FC236}">
                <a16:creationId xmlns="" xmlns:a16="http://schemas.microsoft.com/office/drawing/2014/main" id="{85DF53DB-409B-49FA-A52D-E30AD84AED76}"/>
              </a:ext>
              <a:ext uri="{C183D7F6-B498-43B3-948B-1728B52AA6E4}">
                <adec:decorative xmlns=""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 xmlns:a16="http://schemas.microsoft.com/office/drawing/2014/main" id="{5564D90B-FC4E-4781-9E54-536CECF8BA47}"/>
              </a:ext>
            </a:extLst>
          </p:cNvPr>
          <p:cNvSpPr>
            <a:spLocks noGrp="1"/>
          </p:cNvSpPr>
          <p:nvPr>
            <p:ph type="sldNum" sz="quarter" idx="15"/>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4853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uilding, clock, tower, tall&#10;&#10;Description automatically generated">
            <a:extLst>
              <a:ext uri="{FF2B5EF4-FFF2-40B4-BE49-F238E27FC236}">
                <a16:creationId xmlns="" xmlns:a16="http://schemas.microsoft.com/office/drawing/2014/main" id="{DDEFEB86-8DC4-4E2F-931C-EC32598F582C}"/>
              </a:ext>
            </a:extLst>
          </p:cNvPr>
          <p:cNvPicPr>
            <a:picLocks noGrp="1" noChangeAspect="1"/>
          </p:cNvPicPr>
          <p:nvPr>
            <p:ph type="pic" idx="1"/>
          </p:nvPr>
        </p:nvPicPr>
        <p:blipFill rotWithShape="1">
          <a:blip r:embed="rId2">
            <a:alphaModFix amt="50000"/>
          </a:blip>
          <a:srcRect l="923" r="49275"/>
          <a:stretch/>
        </p:blipFill>
        <p:spPr>
          <a:xfrm>
            <a:off x="6727370" y="10"/>
            <a:ext cx="5464629" cy="6857990"/>
          </a:xfrm>
          <a:noFill/>
        </p:spPr>
      </p:pic>
      <p:sp>
        <p:nvSpPr>
          <p:cNvPr id="3" name="Title 2">
            <a:extLst>
              <a:ext uri="{FF2B5EF4-FFF2-40B4-BE49-F238E27FC236}">
                <a16:creationId xmlns="" xmlns:a16="http://schemas.microsoft.com/office/drawing/2014/main" id="{703A2E74-873B-4361-9CF6-9824D2735364}"/>
              </a:ext>
            </a:extLst>
          </p:cNvPr>
          <p:cNvSpPr>
            <a:spLocks noGrp="1"/>
          </p:cNvSpPr>
          <p:nvPr>
            <p:ph type="title"/>
          </p:nvPr>
        </p:nvSpPr>
        <p:spPr>
          <a:xfrm>
            <a:off x="492435" y="829877"/>
            <a:ext cx="6440545" cy="587876"/>
          </a:xfrm>
        </p:spPr>
        <p:txBody>
          <a:bodyPr anchor="b">
            <a:normAutofit fontScale="90000"/>
          </a:bodyPr>
          <a:lstStyle/>
          <a:p>
            <a:r>
              <a:rPr lang="el-GR" dirty="0"/>
              <a:t>ΣΥΝΕΡΓΑΖΟΜΕΝΟΙ ΧΡΗΜΑΤΟΠΙΣΤΩΤΙΚΟΙ ΟΡΓΑΝΙΣΜΟΙ</a:t>
            </a:r>
            <a:endParaRPr lang="en-US" dirty="0"/>
          </a:p>
        </p:txBody>
      </p:sp>
      <p:sp>
        <p:nvSpPr>
          <p:cNvPr id="4" name="Text Placeholder 3">
            <a:extLst>
              <a:ext uri="{FF2B5EF4-FFF2-40B4-BE49-F238E27FC236}">
                <a16:creationId xmlns="" xmlns:a16="http://schemas.microsoft.com/office/drawing/2014/main" id="{C8BC847B-623E-43C2-853A-2B295817E040}"/>
              </a:ext>
            </a:extLst>
          </p:cNvPr>
          <p:cNvSpPr>
            <a:spLocks noGrp="1"/>
          </p:cNvSpPr>
          <p:nvPr>
            <p:ph type="body" sz="half" idx="2"/>
          </p:nvPr>
        </p:nvSpPr>
        <p:spPr>
          <a:xfrm>
            <a:off x="931336" y="1857285"/>
            <a:ext cx="5357133" cy="3568199"/>
          </a:xfrm>
        </p:spPr>
        <p:txBody>
          <a:bodyPr numCol="2">
            <a:noAutofit/>
          </a:bodyPr>
          <a:lstStyle/>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Εθνική</a:t>
            </a:r>
          </a:p>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Πειραιώς</a:t>
            </a:r>
          </a:p>
          <a:p>
            <a:pPr marL="285750" indent="-285750">
              <a:lnSpc>
                <a:spcPct val="140000"/>
              </a:lnSpc>
              <a:spcBef>
                <a:spcPts val="0"/>
              </a:spcBef>
              <a:buFont typeface="Wingdings" panose="05000000000000000000" pitchFamily="2" charset="2"/>
              <a:buChar char="§"/>
            </a:pPr>
            <a:r>
              <a:rPr lang="en-US" sz="1800" dirty="0">
                <a:latin typeface="+mj-lt"/>
                <a:ea typeface="Verdana" panose="020B0604030504040204" pitchFamily="34" charset="0"/>
              </a:rPr>
              <a:t>Eurobank</a:t>
            </a:r>
            <a:endParaRPr lang="el-GR" sz="1800" dirty="0">
              <a:latin typeface="+mj-lt"/>
              <a:ea typeface="Verdana" panose="020B0604030504040204" pitchFamily="34" charset="0"/>
            </a:endParaRPr>
          </a:p>
          <a:p>
            <a:pPr marL="285750" indent="-285750">
              <a:lnSpc>
                <a:spcPct val="140000"/>
              </a:lnSpc>
              <a:spcBef>
                <a:spcPts val="0"/>
              </a:spcBef>
              <a:buFont typeface="Wingdings" panose="05000000000000000000" pitchFamily="2" charset="2"/>
              <a:buChar char="§"/>
            </a:pPr>
            <a:r>
              <a:rPr lang="en-US" sz="1800" dirty="0">
                <a:latin typeface="+mj-lt"/>
                <a:ea typeface="Verdana" panose="020B0604030504040204" pitchFamily="34" charset="0"/>
              </a:rPr>
              <a:t>Alpha</a:t>
            </a:r>
            <a:endParaRPr lang="el-GR" sz="1800" dirty="0">
              <a:latin typeface="+mj-lt"/>
              <a:ea typeface="Verdana" panose="020B0604030504040204" pitchFamily="34" charset="0"/>
            </a:endParaRPr>
          </a:p>
          <a:p>
            <a:pPr marL="285750" indent="-285750">
              <a:lnSpc>
                <a:spcPct val="140000"/>
              </a:lnSpc>
              <a:spcBef>
                <a:spcPts val="0"/>
              </a:spcBef>
              <a:buFont typeface="Wingdings" panose="05000000000000000000" pitchFamily="2" charset="2"/>
              <a:buChar char="§"/>
            </a:pPr>
            <a:r>
              <a:rPr lang="en-US" sz="1800" dirty="0">
                <a:latin typeface="+mj-lt"/>
                <a:ea typeface="Verdana" panose="020B0604030504040204" pitchFamily="34" charset="0"/>
              </a:rPr>
              <a:t>Attica Bank</a:t>
            </a:r>
            <a:endParaRPr lang="el-GR" sz="1800" dirty="0">
              <a:latin typeface="+mj-lt"/>
              <a:ea typeface="Verdana" panose="020B0604030504040204" pitchFamily="34" charset="0"/>
            </a:endParaRPr>
          </a:p>
          <a:p>
            <a:pPr marL="285750" indent="-285750">
              <a:lnSpc>
                <a:spcPct val="140000"/>
              </a:lnSpc>
              <a:spcBef>
                <a:spcPts val="0"/>
              </a:spcBef>
              <a:buFont typeface="Wingdings" panose="05000000000000000000" pitchFamily="2" charset="2"/>
              <a:buChar char="§"/>
            </a:pPr>
            <a:r>
              <a:rPr lang="en-US" sz="1800" dirty="0">
                <a:latin typeface="+mj-lt"/>
                <a:ea typeface="Verdana" panose="020B0604030504040204" pitchFamily="34" charset="0"/>
              </a:rPr>
              <a:t>Optima Bank</a:t>
            </a:r>
            <a:endParaRPr lang="el-GR" sz="1800" dirty="0">
              <a:latin typeface="+mj-lt"/>
              <a:ea typeface="Verdana" panose="020B0604030504040204" pitchFamily="34" charset="0"/>
            </a:endParaRPr>
          </a:p>
          <a:p>
            <a:pPr marL="285750" indent="-285750">
              <a:lnSpc>
                <a:spcPct val="140000"/>
              </a:lnSpc>
              <a:spcBef>
                <a:spcPts val="0"/>
              </a:spcBef>
              <a:buFont typeface="Wingdings" panose="05000000000000000000" pitchFamily="2" charset="2"/>
              <a:buChar char="§"/>
            </a:pPr>
            <a:r>
              <a:rPr lang="en-US" sz="1800" dirty="0">
                <a:latin typeface="+mj-lt"/>
                <a:ea typeface="Verdana" panose="020B0604030504040204" pitchFamily="34" charset="0"/>
              </a:rPr>
              <a:t>Procredit Bank</a:t>
            </a:r>
          </a:p>
          <a:p>
            <a:pPr>
              <a:lnSpc>
                <a:spcPct val="140000"/>
              </a:lnSpc>
              <a:spcBef>
                <a:spcPts val="0"/>
              </a:spcBef>
            </a:pPr>
            <a:endParaRPr lang="el-GR" sz="1800" b="1" dirty="0">
              <a:latin typeface="+mj-lt"/>
              <a:ea typeface="Verdana" panose="020B0604030504040204" pitchFamily="34" charset="0"/>
            </a:endParaRPr>
          </a:p>
          <a:p>
            <a:pPr>
              <a:lnSpc>
                <a:spcPct val="140000"/>
              </a:lnSpc>
              <a:spcBef>
                <a:spcPts val="0"/>
              </a:spcBef>
            </a:pPr>
            <a:endParaRPr lang="el-GR" sz="1800" b="1" dirty="0">
              <a:latin typeface="+mj-lt"/>
              <a:ea typeface="Verdana" panose="020B0604030504040204" pitchFamily="34" charset="0"/>
            </a:endParaRPr>
          </a:p>
          <a:p>
            <a:pPr>
              <a:lnSpc>
                <a:spcPct val="140000"/>
              </a:lnSpc>
              <a:spcBef>
                <a:spcPts val="0"/>
              </a:spcBef>
            </a:pPr>
            <a:r>
              <a:rPr lang="el-GR" sz="1800" b="1" dirty="0">
                <a:latin typeface="+mj-lt"/>
                <a:ea typeface="Verdana" panose="020B0604030504040204" pitchFamily="34" charset="0"/>
              </a:rPr>
              <a:t>Συνεταιριστικές τράπεζες </a:t>
            </a:r>
          </a:p>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Ηπείρου </a:t>
            </a:r>
          </a:p>
          <a:p>
            <a:pPr marL="285750" indent="-285750">
              <a:lnSpc>
                <a:spcPct val="140000"/>
              </a:lnSpc>
              <a:spcBef>
                <a:spcPts val="0"/>
              </a:spcBef>
              <a:buFont typeface="Wingdings" panose="05000000000000000000" pitchFamily="2" charset="2"/>
              <a:buChar char="§"/>
            </a:pPr>
            <a:r>
              <a:rPr lang="el-GR" sz="1800" dirty="0" err="1">
                <a:latin typeface="+mj-lt"/>
                <a:ea typeface="Verdana" panose="020B0604030504040204" pitchFamily="34" charset="0"/>
              </a:rPr>
              <a:t>Παγκρήτια</a:t>
            </a:r>
            <a:endParaRPr lang="el-GR" sz="1800" dirty="0">
              <a:latin typeface="+mj-lt"/>
              <a:ea typeface="Verdana" panose="020B0604030504040204" pitchFamily="34" charset="0"/>
            </a:endParaRPr>
          </a:p>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Θεσσαλίας</a:t>
            </a:r>
          </a:p>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 Καρδίτσας</a:t>
            </a:r>
          </a:p>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Κεντρικής Μακεδονίας</a:t>
            </a:r>
          </a:p>
          <a:p>
            <a:pPr marL="285750" indent="-285750">
              <a:lnSpc>
                <a:spcPct val="140000"/>
              </a:lnSpc>
              <a:spcBef>
                <a:spcPts val="0"/>
              </a:spcBef>
              <a:buFont typeface="Wingdings" panose="05000000000000000000" pitchFamily="2" charset="2"/>
              <a:buChar char="§"/>
            </a:pPr>
            <a:r>
              <a:rPr lang="el-GR" sz="1800" dirty="0">
                <a:latin typeface="+mj-lt"/>
                <a:ea typeface="Verdana" panose="020B0604030504040204" pitchFamily="34" charset="0"/>
              </a:rPr>
              <a:t>Χανίων</a:t>
            </a:r>
            <a:endParaRPr lang="en-US" sz="1800" dirty="0">
              <a:latin typeface="+mj-lt"/>
              <a:ea typeface="Verdana" panose="020B0604030504040204" pitchFamily="34" charset="0"/>
            </a:endParaRPr>
          </a:p>
        </p:txBody>
      </p:sp>
      <p:sp>
        <p:nvSpPr>
          <p:cNvPr id="7" name="Slide Number Placeholder 6">
            <a:extLst>
              <a:ext uri="{FF2B5EF4-FFF2-40B4-BE49-F238E27FC236}">
                <a16:creationId xmlns="" xmlns:a16="http://schemas.microsoft.com/office/drawing/2014/main" id="{1BAC9FBF-7C84-4AD1-AEC2-CE344C7ED9E7}"/>
              </a:ext>
            </a:extLst>
          </p:cNvPr>
          <p:cNvSpPr>
            <a:spLocks noGrp="1"/>
          </p:cNvSpPr>
          <p:nvPr>
            <p:ph type="sldNum" sz="quarter" idx="15"/>
          </p:nvPr>
        </p:nvSpPr>
        <p:spPr>
          <a:xfrm>
            <a:off x="11549268" y="6413649"/>
            <a:ext cx="642731" cy="407804"/>
          </a:xfrm>
        </p:spPr>
        <p:txBody>
          <a:bodyPr anchor="ctr">
            <a:normAutofit/>
          </a:bodyPr>
          <a:lstStyle/>
          <a:p>
            <a:pPr>
              <a:spcAft>
                <a:spcPts val="600"/>
              </a:spcAft>
            </a:pPr>
            <a:fld id="{8C2E478F-E849-4A8C-AF1F-CBCC78A7CBFA}" type="slidenum">
              <a:rPr lang="en-US" smtClean="0"/>
              <a:pPr>
                <a:spcAft>
                  <a:spcPts val="600"/>
                </a:spcAft>
              </a:pPr>
              <a:t>3</a:t>
            </a:fld>
            <a:endParaRPr lang="en-US"/>
          </a:p>
        </p:txBody>
      </p:sp>
    </p:spTree>
    <p:extLst>
      <p:ext uri="{BB962C8B-B14F-4D97-AF65-F5344CB8AC3E}">
        <p14:creationId xmlns:p14="http://schemas.microsoft.com/office/powerpoint/2010/main" val="294711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4</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a:xfrm>
            <a:off x="595884" y="114300"/>
            <a:ext cx="11000232" cy="1074420"/>
          </a:xfrm>
        </p:spPr>
        <p:txBody>
          <a:bodyPr/>
          <a:lstStyle/>
          <a:p>
            <a:r>
              <a:rPr lang="el-GR"/>
              <a:t>ΟΡΟΙ ΚΑΙ ΠΡΟΥΠΟΘΕΣΕΙΣ ΕΓΓΥΗΣΗΣ</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p>
        </p:txBody>
      </p:sp>
      <p:sp>
        <p:nvSpPr>
          <p:cNvPr id="6" name="Rectangle 5">
            <a:extLst>
              <a:ext uri="{FF2B5EF4-FFF2-40B4-BE49-F238E27FC236}">
                <a16:creationId xmlns="" xmlns:a16="http://schemas.microsoft.com/office/drawing/2014/main" id="{41CE82C0-C172-4121-894F-94DCFC61944D}"/>
              </a:ext>
            </a:extLst>
          </p:cNvPr>
          <p:cNvSpPr/>
          <p:nvPr/>
        </p:nvSpPr>
        <p:spPr>
          <a:xfrm>
            <a:off x="595884" y="1283504"/>
            <a:ext cx="5958185" cy="4801314"/>
          </a:xfrm>
          <a:prstGeom prst="rect">
            <a:avLst/>
          </a:prstGeom>
        </p:spPr>
        <p:txBody>
          <a:bodyPr wrap="square">
            <a:spAutoFit/>
          </a:bodyPr>
          <a:lstStyle/>
          <a:p>
            <a:pPr algn="just"/>
            <a:r>
              <a:rPr lang="el-GR" b="1"/>
              <a:t>Περίοδος χορήγησης και ισχύος της Εγγύησης</a:t>
            </a:r>
          </a:p>
          <a:p>
            <a:pPr algn="just"/>
            <a:endParaRPr lang="el-GR"/>
          </a:p>
          <a:p>
            <a:pPr algn="just"/>
            <a:r>
              <a:rPr lang="el-GR"/>
              <a:t>Η παρεχόμενη Εγγύηση αφορά νέα Δάνεια που θα συναφθούν  μετά την σύναψη της Επιχειρησιακής Συμφωνίας με τον Χρηματοπιστωτικό Οργανισμό και που θα χορηγηθούν έως και την </a:t>
            </a:r>
            <a:r>
              <a:rPr lang="el-GR" b="1"/>
              <a:t>31η Δεκεμβρίου 2020. </a:t>
            </a:r>
            <a:r>
              <a:rPr lang="el-GR"/>
              <a:t>Με τον όρο «χορήγηση» νοείται, ο χρόνος εκταμίευσης των Δανείων αυτών (ή η πρώτη εκταμίευση σε περιπτώσεις σταδιακών εκταμιεύσεων των δανείων αυτών).</a:t>
            </a:r>
          </a:p>
          <a:p>
            <a:pPr algn="just"/>
            <a:endParaRPr lang="el-GR"/>
          </a:p>
          <a:p>
            <a:pPr algn="just"/>
            <a:r>
              <a:rPr lang="el-GR"/>
              <a:t>Η εγγύηση καλύπτει το Δάνειο </a:t>
            </a:r>
            <a:r>
              <a:rPr lang="el-GR" b="1"/>
              <a:t>καθ’ όλη τη διάρκειά του και μέχρι την πλήρη και ολοσχερή εξόφληση </a:t>
            </a:r>
            <a:r>
              <a:rPr lang="el-GR"/>
              <a:t>κάθε οφειλής στο πλαίσιο του Δανείου. </a:t>
            </a:r>
            <a:r>
              <a:rPr lang="el-GR" b="1" u="sng">
                <a:solidFill>
                  <a:schemeClr val="accent4"/>
                </a:solidFill>
              </a:rPr>
              <a:t>Η εγγύηση θα έχει πενταετή διάρκεια</a:t>
            </a:r>
            <a:r>
              <a:rPr lang="el-GR" u="sng">
                <a:solidFill>
                  <a:schemeClr val="accent4"/>
                </a:solidFill>
              </a:rPr>
              <a:t>. </a:t>
            </a:r>
            <a:r>
              <a:rPr lang="el-GR"/>
              <a:t>Το αίτημα κατάπτωσης, ωστόσο, είναι δυνατό να υποβληθεί μέχρι και την 31.12.2026, εάν έχει συντρέξει το γεγονός υπερημερίας μέχρι την 31.12.2025. </a:t>
            </a:r>
          </a:p>
          <a:p>
            <a:pPr algn="just"/>
            <a:endParaRPr lang="el-GR" dirty="0"/>
          </a:p>
        </p:txBody>
      </p:sp>
      <p:pic>
        <p:nvPicPr>
          <p:cNvPr id="2" name="Picture 1">
            <a:extLst>
              <a:ext uri="{FF2B5EF4-FFF2-40B4-BE49-F238E27FC236}">
                <a16:creationId xmlns="" xmlns:a16="http://schemas.microsoft.com/office/drawing/2014/main" id="{FF7AA853-C2BF-484C-9FC3-508B1E90B4C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16831" r="19681"/>
          <a:stretch/>
        </p:blipFill>
        <p:spPr>
          <a:xfrm>
            <a:off x="6554069" y="1670048"/>
            <a:ext cx="5225727" cy="3904448"/>
          </a:xfrm>
          <a:prstGeom prst="rect">
            <a:avLst/>
          </a:prstGeom>
        </p:spPr>
      </p:pic>
    </p:spTree>
    <p:extLst>
      <p:ext uri="{BB962C8B-B14F-4D97-AF65-F5344CB8AC3E}">
        <p14:creationId xmlns:p14="http://schemas.microsoft.com/office/powerpoint/2010/main" val="4229025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5</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ΟΡΟΙ ΚΑΙ ΠΡΟΥΠΟΘΕΣΕΙΣ ΕΓΓΥΗΣΗΣ</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p>
        </p:txBody>
      </p:sp>
      <p:sp>
        <p:nvSpPr>
          <p:cNvPr id="7" name="Rectangle 6">
            <a:extLst>
              <a:ext uri="{FF2B5EF4-FFF2-40B4-BE49-F238E27FC236}">
                <a16:creationId xmlns="" xmlns:a16="http://schemas.microsoft.com/office/drawing/2014/main" id="{47C0D698-1E0B-43FA-9FAC-5CB923068215}"/>
              </a:ext>
            </a:extLst>
          </p:cNvPr>
          <p:cNvSpPr/>
          <p:nvPr/>
        </p:nvSpPr>
        <p:spPr>
          <a:xfrm>
            <a:off x="595885" y="1188720"/>
            <a:ext cx="11000231" cy="4801314"/>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Times New Roman" panose="02020603050405020304" pitchFamily="18" charset="0"/>
              </a:rPr>
              <a:t>Δικαιούχοι</a:t>
            </a:r>
          </a:p>
          <a:p>
            <a:endParaRPr lang="el-GR" dirty="0">
              <a:latin typeface="Calibri" panose="020F0502020204030204" pitchFamily="34" charset="0"/>
              <a:ea typeface="Calibri" panose="020F0502020204030204" pitchFamily="34" charset="0"/>
              <a:cs typeface="Times New Roman" panose="02020603050405020304" pitchFamily="18" charset="0"/>
            </a:endParaRPr>
          </a:p>
          <a:p>
            <a:r>
              <a:rPr lang="el-GR" dirty="0">
                <a:latin typeface="Calibri" panose="020F0502020204030204" pitchFamily="34" charset="0"/>
                <a:ea typeface="Calibri" panose="020F0502020204030204" pitchFamily="34" charset="0"/>
                <a:cs typeface="Times New Roman" panose="02020603050405020304" pitchFamily="18" charset="0"/>
              </a:rPr>
              <a:t>Όλες οι επιχειρήσεις  που λειτουργούν νόμιμα στην Ελλάδα, εκτός των </a:t>
            </a:r>
            <a:r>
              <a:rPr lang="el-GR" dirty="0" err="1">
                <a:latin typeface="Calibri" panose="020F0502020204030204" pitchFamily="34" charset="0"/>
                <a:ea typeface="Calibri" panose="020F0502020204030204" pitchFamily="34" charset="0"/>
                <a:cs typeface="Times New Roman" panose="02020603050405020304" pitchFamily="18" charset="0"/>
              </a:rPr>
              <a:t>εξωχώριων</a:t>
            </a:r>
            <a:r>
              <a:rPr lang="el-GR" dirty="0">
                <a:latin typeface="Calibri" panose="020F0502020204030204" pitchFamily="34" charset="0"/>
                <a:ea typeface="Calibri" panose="020F0502020204030204" pitchFamily="34" charset="0"/>
                <a:cs typeface="Times New Roman" panose="02020603050405020304" pitchFamily="18" charset="0"/>
              </a:rPr>
              <a:t>, των εταιριών συμμετοχών σε άλλες εταιρίες, των επιχειρήσεων του χρηματοπιστωτικού τομέα, των δημοσίων φορέων και των θυγατρικών τους, των ΟΤΑ και των θυγατρικών τους, οι οποίες:</a:t>
            </a:r>
          </a:p>
          <a:p>
            <a:endParaRPr lang="el-GR"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2">
                  <a:lumMod val="75000"/>
                </a:schemeClr>
              </a:buClr>
              <a:buFont typeface="Wingdings" panose="05000000000000000000" pitchFamily="2" charset="2"/>
              <a:buChar char="§"/>
            </a:pPr>
            <a:r>
              <a:rPr lang="el-GR" b="1" dirty="0">
                <a:latin typeface="Calibri" panose="020F0502020204030204" pitchFamily="34" charset="0"/>
                <a:ea typeface="Calibri" panose="020F0502020204030204" pitchFamily="34" charset="0"/>
                <a:cs typeface="Times New Roman" panose="02020603050405020304" pitchFamily="18" charset="0"/>
              </a:rPr>
              <a:t>κατά την 31.12.2019 δεν θεωρούνται ως προβληματικές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2">
                  <a:lumMod val="75000"/>
                </a:schemeClr>
              </a:buClr>
              <a:buFont typeface="Wingdings" panose="05000000000000000000" pitchFamily="2"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κρίνονται </a:t>
            </a:r>
            <a:r>
              <a:rPr lang="el-GR" b="1" dirty="0">
                <a:latin typeface="Calibri" panose="020F0502020204030204" pitchFamily="34" charset="0"/>
                <a:ea typeface="Calibri" panose="020F0502020204030204" pitchFamily="34" charset="0"/>
                <a:cs typeface="Times New Roman" panose="02020603050405020304" pitchFamily="18" charset="0"/>
              </a:rPr>
              <a:t>πιστοληπτικά αποδεκτές </a:t>
            </a:r>
            <a:r>
              <a:rPr lang="el-GR" dirty="0">
                <a:latin typeface="Calibri" panose="020F0502020204030204" pitchFamily="34" charset="0"/>
                <a:ea typeface="Calibri" panose="020F0502020204030204" pitchFamily="34" charset="0"/>
                <a:cs typeface="Times New Roman" panose="02020603050405020304" pitchFamily="18" charset="0"/>
              </a:rPr>
              <a:t>σύμφωνα με την ισχύουσα πιστωτική πολιτική και τις εσωτερικές διαδικασίες των πιστωτικών ιδρυμάτων,</a:t>
            </a:r>
          </a:p>
          <a:p>
            <a:pPr marL="285750" indent="-285750">
              <a:buClr>
                <a:schemeClr val="accent2">
                  <a:lumMod val="75000"/>
                </a:schemeClr>
              </a:buClr>
              <a:buFont typeface="Wingdings" panose="05000000000000000000" pitchFamily="2"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είναι </a:t>
            </a:r>
            <a:r>
              <a:rPr lang="el-GR" b="1" dirty="0">
                <a:latin typeface="Calibri" panose="020F0502020204030204" pitchFamily="34" charset="0"/>
                <a:ea typeface="Calibri" panose="020F0502020204030204" pitchFamily="34" charset="0"/>
                <a:cs typeface="Times New Roman" panose="02020603050405020304" pitchFamily="18" charset="0"/>
              </a:rPr>
              <a:t>τραπεζικά ενήμερες </a:t>
            </a:r>
            <a:r>
              <a:rPr lang="el-GR" dirty="0">
                <a:latin typeface="Calibri" panose="020F0502020204030204" pitchFamily="34" charset="0"/>
                <a:ea typeface="Calibri" panose="020F0502020204030204" pitchFamily="34" charset="0"/>
                <a:cs typeface="Times New Roman" panose="02020603050405020304" pitchFamily="18" charset="0"/>
              </a:rPr>
              <a:t>(έχουν οφειλή &lt; 90 ημερών ) κατά την ημερομηνία της αίτησης ή  την 31.12.2019,</a:t>
            </a:r>
          </a:p>
          <a:p>
            <a:pPr marL="285750" indent="-285750">
              <a:buClr>
                <a:schemeClr val="accent2">
                  <a:lumMod val="75000"/>
                </a:schemeClr>
              </a:buClr>
              <a:buFont typeface="Wingdings" panose="05000000000000000000" pitchFamily="2"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επιχειρήσεις  για τις οποίες </a:t>
            </a:r>
            <a:r>
              <a:rPr lang="el-GR" b="1" dirty="0">
                <a:latin typeface="Calibri" panose="020F0502020204030204" pitchFamily="34" charset="0"/>
                <a:ea typeface="Calibri" panose="020F0502020204030204" pitchFamily="34" charset="0"/>
                <a:cs typeface="Times New Roman" panose="02020603050405020304" pitchFamily="18" charset="0"/>
              </a:rPr>
              <a:t>δεν συντρέχουν λόγοι αποκλεισμού </a:t>
            </a:r>
            <a:r>
              <a:rPr lang="el-GR" dirty="0">
                <a:latin typeface="Calibri" panose="020F0502020204030204" pitchFamily="34" charset="0"/>
                <a:ea typeface="Calibri" panose="020F0502020204030204" pitchFamily="34" charset="0"/>
                <a:cs typeface="Times New Roman" panose="02020603050405020304" pitchFamily="18" charset="0"/>
              </a:rPr>
              <a:t>του άρθρου 40 του νόμου 4488/17 (Α 137/139/17), όπως ισχύει, </a:t>
            </a:r>
          </a:p>
          <a:p>
            <a:pPr marL="285750" indent="-285750">
              <a:buClr>
                <a:schemeClr val="accent2">
                  <a:lumMod val="75000"/>
                </a:schemeClr>
              </a:buClr>
              <a:buFont typeface="Wingdings" panose="05000000000000000000" pitchFamily="2"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επιχειρήσεις για τις </a:t>
            </a:r>
            <a:r>
              <a:rPr lang="el-GR" b="1" dirty="0">
                <a:latin typeface="Calibri" panose="020F0502020204030204" pitchFamily="34" charset="0"/>
                <a:ea typeface="Calibri" panose="020F0502020204030204" pitchFamily="34" charset="0"/>
                <a:cs typeface="Times New Roman" panose="02020603050405020304" pitchFamily="18" charset="0"/>
              </a:rPr>
              <a:t>οποίες δεν  εκκρεμεί εντολή ανάκτησης  προηγούμενης παράνομης και ασύμβατης κρατικής ενίσχυσης </a:t>
            </a:r>
            <a:r>
              <a:rPr lang="el-GR" dirty="0">
                <a:latin typeface="Calibri" panose="020F0502020204030204" pitchFamily="34" charset="0"/>
                <a:ea typeface="Calibri" panose="020F0502020204030204" pitchFamily="34" charset="0"/>
                <a:cs typeface="Times New Roman" panose="02020603050405020304" pitchFamily="18" charset="0"/>
              </a:rPr>
              <a:t>βάση απόφασης ΕΕ ή ΔΕΕ και</a:t>
            </a:r>
          </a:p>
          <a:p>
            <a:pPr marL="285750" indent="-285750">
              <a:buClr>
                <a:schemeClr val="accent2">
                  <a:lumMod val="75000"/>
                </a:schemeClr>
              </a:buClr>
              <a:buFont typeface="Wingdings" panose="05000000000000000000" pitchFamily="2"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εάν έχουν </a:t>
            </a:r>
            <a:r>
              <a:rPr lang="el-GR" b="1" dirty="0">
                <a:latin typeface="Calibri" panose="020F0502020204030204" pitchFamily="34" charset="0"/>
                <a:ea typeface="Calibri" panose="020F0502020204030204" pitchFamily="34" charset="0"/>
                <a:cs typeface="Times New Roman" panose="02020603050405020304" pitchFamily="18" charset="0"/>
              </a:rPr>
              <a:t>ενταχθεί σε προγράμματα της ΕΑΤ</a:t>
            </a:r>
            <a:r>
              <a:rPr lang="el-GR" dirty="0">
                <a:latin typeface="Calibri" panose="020F0502020204030204" pitchFamily="34" charset="0"/>
                <a:ea typeface="Calibri" panose="020F0502020204030204" pitchFamily="34" charset="0"/>
                <a:cs typeface="Times New Roman" panose="02020603050405020304" pitchFamily="18" charset="0"/>
              </a:rPr>
              <a:t> (πρώην ΕΤΕΑΝ) </a:t>
            </a:r>
            <a:r>
              <a:rPr lang="el-GR" b="1" dirty="0">
                <a:latin typeface="Calibri" panose="020F0502020204030204" pitchFamily="34" charset="0"/>
                <a:ea typeface="Calibri" panose="020F0502020204030204" pitchFamily="34" charset="0"/>
                <a:cs typeface="Times New Roman" panose="02020603050405020304" pitchFamily="18" charset="0"/>
              </a:rPr>
              <a:t>που έληξαν </a:t>
            </a:r>
            <a:r>
              <a:rPr lang="el-GR" dirty="0">
                <a:latin typeface="Calibri" panose="020F0502020204030204" pitchFamily="34" charset="0"/>
                <a:ea typeface="Calibri" panose="020F0502020204030204" pitchFamily="34" charset="0"/>
                <a:cs typeface="Times New Roman" panose="02020603050405020304" pitchFamily="18" charset="0"/>
              </a:rPr>
              <a:t>ή βρίσκονται σε ισχύ δεν έχουν εμφανίσει δυσμενή συναλλακτική συμπεριφορά στην αποπληρωμή των οφειλών τους (καταγγελία δανείου ή ληξιπρόθεσμες οφειλές για διάστημα μεγαλύτερο των 90 ημερών)</a:t>
            </a:r>
          </a:p>
        </p:txBody>
      </p:sp>
    </p:spTree>
    <p:extLst>
      <p:ext uri="{BB962C8B-B14F-4D97-AF65-F5344CB8AC3E}">
        <p14:creationId xmlns:p14="http://schemas.microsoft.com/office/powerpoint/2010/main" val="312977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6</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a:xfrm>
            <a:off x="595884" y="114300"/>
            <a:ext cx="11000232" cy="1074420"/>
          </a:xfrm>
        </p:spPr>
        <p:txBody>
          <a:bodyPr/>
          <a:lstStyle/>
          <a:p>
            <a:r>
              <a:rPr lang="el-GR" dirty="0"/>
              <a:t>ΟΡΟΙ ΚΑΙ ΠΡΟΥΠΟΘΕΣΕΙΣ ΕΓΓΥΗΣΗΣ</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p>
        </p:txBody>
      </p:sp>
      <p:sp>
        <p:nvSpPr>
          <p:cNvPr id="6" name="Rectangle 5">
            <a:extLst>
              <a:ext uri="{FF2B5EF4-FFF2-40B4-BE49-F238E27FC236}">
                <a16:creationId xmlns="" xmlns:a16="http://schemas.microsoft.com/office/drawing/2014/main" id="{41CE82C0-C172-4121-894F-94DCFC61944D}"/>
              </a:ext>
            </a:extLst>
          </p:cNvPr>
          <p:cNvSpPr/>
          <p:nvPr/>
        </p:nvSpPr>
        <p:spPr>
          <a:xfrm>
            <a:off x="735703" y="1473004"/>
            <a:ext cx="10720593" cy="4247317"/>
          </a:xfrm>
          <a:prstGeom prst="rect">
            <a:avLst/>
          </a:prstGeom>
        </p:spPr>
        <p:txBody>
          <a:bodyPr wrap="square">
            <a:spAutoFit/>
          </a:bodyPr>
          <a:lstStyle/>
          <a:p>
            <a:pPr algn="just"/>
            <a:r>
              <a:rPr lang="el-GR" dirty="0"/>
              <a:t>Επιχειρήσεις όλων των κλάδων της οικονομίας, συμπεριλαμβανομένων και των επιχειρήσεων που δραστηριοποιούνται στους κλάδους, της παραγωγής αγροτικών προϊόντων, της αλιείας και της υδατοκαλλιέργειας. </a:t>
            </a:r>
          </a:p>
          <a:p>
            <a:pPr algn="just"/>
            <a:endParaRPr lang="el-GR" dirty="0"/>
          </a:p>
          <a:p>
            <a:pPr algn="just"/>
            <a:r>
              <a:rPr lang="el-GR" dirty="0"/>
              <a:t>Επιχείρηση θεωρείται κάθε οντότητα, ανεξάρτητα από τη νομική της μορφή που ασκεί οικονομική δραστηριότητα. Σε αυτήν περιλαμβάνονται ειδικότερα αυτοαπασχολούμενα άτομα και οικογενειακές επιχειρήσεις, που ασκούν βιοτεχνική ή άλλη δραστηριότητα, καθώς και προσωπικές εταιρείες ή ενώσεις προσώπων, που ασκούν τακτικά μια οικονομική δραστηριότητα.</a:t>
            </a:r>
          </a:p>
          <a:p>
            <a:pPr algn="just"/>
            <a:endParaRPr lang="el-GR" dirty="0"/>
          </a:p>
          <a:p>
            <a:pPr algn="just"/>
            <a:r>
              <a:rPr lang="el-GR" b="1" dirty="0"/>
              <a:t>Εξαιρέσεις Δραστηριοτήτων</a:t>
            </a:r>
          </a:p>
          <a:p>
            <a:pPr algn="just"/>
            <a:r>
              <a:rPr lang="el-GR" dirty="0"/>
              <a:t>Επιχειρήσεις που δραστηριοποιούνται:</a:t>
            </a:r>
          </a:p>
          <a:p>
            <a:pPr algn="just"/>
            <a:endParaRPr lang="el-GR" dirty="0"/>
          </a:p>
          <a:p>
            <a:pPr marL="285750" indent="-285750" algn="just">
              <a:buClr>
                <a:schemeClr val="accent2">
                  <a:lumMod val="75000"/>
                </a:schemeClr>
              </a:buClr>
              <a:buFont typeface="Wingdings" panose="05000000000000000000" pitchFamily="2" charset="2"/>
              <a:buChar char="§"/>
            </a:pPr>
            <a:r>
              <a:rPr lang="el-GR" dirty="0"/>
              <a:t>Στη παραγωγή και εμπορία όπλων</a:t>
            </a:r>
          </a:p>
          <a:p>
            <a:pPr marL="285750" indent="-285750" algn="just">
              <a:buClr>
                <a:schemeClr val="accent2">
                  <a:lumMod val="75000"/>
                </a:schemeClr>
              </a:buClr>
              <a:buFont typeface="Wingdings" panose="05000000000000000000" pitchFamily="2" charset="2"/>
              <a:buChar char="§"/>
            </a:pPr>
            <a:r>
              <a:rPr lang="el-GR" dirty="0" smtClean="0"/>
              <a:t>Στα </a:t>
            </a:r>
            <a:r>
              <a:rPr lang="el-GR" dirty="0"/>
              <a:t>γενετικά μεταλλαγμένα τρόφιμα</a:t>
            </a:r>
          </a:p>
          <a:p>
            <a:pPr marL="285750" indent="-285750" algn="just">
              <a:buClr>
                <a:schemeClr val="accent2">
                  <a:lumMod val="75000"/>
                </a:schemeClr>
              </a:buClr>
              <a:buFont typeface="Wingdings" panose="05000000000000000000" pitchFamily="2" charset="2"/>
              <a:buChar char="§"/>
            </a:pPr>
            <a:r>
              <a:rPr lang="el-GR" dirty="0"/>
              <a:t>Σε παράνομες δραστηριότητες σύμφωνα το εθνικό δίκαιο.</a:t>
            </a:r>
          </a:p>
        </p:txBody>
      </p:sp>
    </p:spTree>
    <p:extLst>
      <p:ext uri="{BB962C8B-B14F-4D97-AF65-F5344CB8AC3E}">
        <p14:creationId xmlns:p14="http://schemas.microsoft.com/office/powerpoint/2010/main" val="3683727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7</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ΥΠΟΧΡΕΩΣΕΙΣ ΕΠΙΧΕΙΡΗΣΕΩΝ</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p>
        </p:txBody>
      </p:sp>
      <p:sp>
        <p:nvSpPr>
          <p:cNvPr id="7" name="Rectangle 6">
            <a:extLst>
              <a:ext uri="{FF2B5EF4-FFF2-40B4-BE49-F238E27FC236}">
                <a16:creationId xmlns="" xmlns:a16="http://schemas.microsoft.com/office/drawing/2014/main" id="{47C0D698-1E0B-43FA-9FAC-5CB923068215}"/>
              </a:ext>
            </a:extLst>
          </p:cNvPr>
          <p:cNvSpPr/>
          <p:nvPr/>
        </p:nvSpPr>
        <p:spPr>
          <a:xfrm>
            <a:off x="535125" y="1497782"/>
            <a:ext cx="11107839" cy="4278094"/>
          </a:xfrm>
          <a:prstGeom prst="rect">
            <a:avLst/>
          </a:prstGeom>
        </p:spPr>
        <p:txBody>
          <a:bodyPr wrap="square">
            <a:spAutoFit/>
          </a:bodyPr>
          <a:lstStyle/>
          <a:p>
            <a:pPr algn="just"/>
            <a:r>
              <a:rPr lang="el-GR" sz="1700" dirty="0">
                <a:solidFill>
                  <a:schemeClr val="accent2">
                    <a:lumMod val="75000"/>
                  </a:schemeClr>
                </a:solidFill>
                <a:ea typeface="Calibri" panose="020F0502020204030204" pitchFamily="34" charset="0"/>
                <a:cs typeface="Times New Roman" panose="02020603050405020304" pitchFamily="18" charset="0"/>
              </a:rPr>
              <a:t>1. </a:t>
            </a:r>
            <a:r>
              <a:rPr lang="el-GR" sz="1700" dirty="0">
                <a:ea typeface="Calibri" panose="020F0502020204030204" pitchFamily="34" charset="0"/>
                <a:cs typeface="Times New Roman" panose="02020603050405020304" pitchFamily="18" charset="0"/>
              </a:rPr>
              <a:t>Οι επιχειρήσεις που θα ενταχθούν στο Πρόγραμμα θα πρέπει να τηρήσουν  τους όρους και τις προϋποθέσεις που τίθενται στην </a:t>
            </a:r>
            <a:r>
              <a:rPr lang="el-GR" sz="1700" b="1" u="sng" dirty="0">
                <a:solidFill>
                  <a:srgbClr val="C00000"/>
                </a:solidFill>
                <a:ea typeface="Calibri" panose="020F0502020204030204" pitchFamily="34" charset="0"/>
                <a:cs typeface="Times New Roman" panose="02020603050405020304" pitchFamily="18" charset="0"/>
                <a:hlinkClick r:id="rId2"/>
              </a:rPr>
              <a:t>ΠΡΟΣΚΛΗΣΗ ΕΚΔΗΛΩΣΗΣ ΕΝΔΙΑΦΕΡΟΝΤΟΣ ΓΙΑ ΤΟ ΤΑΜΕΙΟ ΕΓΓΥΟΔΟΣΙΑΣ ΕΠΙΧΕΙΡΗΣΕΩΝ COVID-19 </a:t>
            </a:r>
            <a:r>
              <a:rPr lang="el-GR" sz="1700" dirty="0">
                <a:ea typeface="Calibri" panose="020F0502020204030204" pitchFamily="34" charset="0"/>
                <a:cs typeface="Times New Roman" panose="02020603050405020304" pitchFamily="18" charset="0"/>
              </a:rPr>
              <a:t>(μεταξύ αυτών και των υποχρεώσεων δημοσιότητας του ΕΤΠΑ), τις υποχρεώσεις που προκύπτουν από την </a:t>
            </a:r>
            <a:r>
              <a:rPr lang="el-GR" sz="1700" b="1" dirty="0">
                <a:ea typeface="Calibri" panose="020F0502020204030204" pitchFamily="34" charset="0"/>
                <a:cs typeface="Times New Roman" panose="02020603050405020304" pitchFamily="18" charset="0"/>
              </a:rPr>
              <a:t>Δανειακή Σύμβαση</a:t>
            </a:r>
            <a:r>
              <a:rPr lang="el-GR" sz="1700" dirty="0">
                <a:ea typeface="Calibri" panose="020F0502020204030204" pitchFamily="34" charset="0"/>
                <a:cs typeface="Times New Roman" panose="02020603050405020304" pitchFamily="18" charset="0"/>
              </a:rPr>
              <a:t> και διασφαλίζουν ότι τα δηλούμενα στοιχεία είναι ακριβή και αληθή.</a:t>
            </a:r>
          </a:p>
          <a:p>
            <a:pPr algn="just"/>
            <a:endParaRPr lang="el-GR" sz="1700" dirty="0">
              <a:ea typeface="Calibri" panose="020F0502020204030204" pitchFamily="34" charset="0"/>
              <a:cs typeface="Times New Roman" panose="02020603050405020304" pitchFamily="18" charset="0"/>
            </a:endParaRPr>
          </a:p>
          <a:p>
            <a:pPr algn="just"/>
            <a:r>
              <a:rPr lang="el-GR" sz="1700" dirty="0">
                <a:solidFill>
                  <a:schemeClr val="accent2">
                    <a:lumMod val="75000"/>
                  </a:schemeClr>
                </a:solidFill>
                <a:ea typeface="Calibri" panose="020F0502020204030204" pitchFamily="34" charset="0"/>
                <a:cs typeface="Times New Roman" panose="02020603050405020304" pitchFamily="18" charset="0"/>
              </a:rPr>
              <a:t>2. </a:t>
            </a:r>
            <a:r>
              <a:rPr lang="el-GR" sz="1700" dirty="0">
                <a:ea typeface="Calibri" panose="020F0502020204030204" pitchFamily="34" charset="0"/>
                <a:cs typeface="Times New Roman" panose="02020603050405020304" pitchFamily="18" charset="0"/>
              </a:rPr>
              <a:t>Η Επιχείρηση υποχρεούται να παρέχει </a:t>
            </a:r>
            <a:r>
              <a:rPr lang="el-GR" sz="1700" b="1" dirty="0">
                <a:ea typeface="Calibri" panose="020F0502020204030204" pitchFamily="34" charset="0"/>
                <a:cs typeface="Times New Roman" panose="02020603050405020304" pitchFamily="18" charset="0"/>
              </a:rPr>
              <a:t>πρόσβαση στις εγκαταστάσεις της και στα έγγραφα σχετικά με το εγγυημένο</a:t>
            </a:r>
            <a:r>
              <a:rPr lang="el-GR" sz="1700" dirty="0">
                <a:ea typeface="Calibri" panose="020F0502020204030204" pitchFamily="34" charset="0"/>
                <a:cs typeface="Times New Roman" panose="02020603050405020304" pitchFamily="18" charset="0"/>
              </a:rPr>
              <a:t>, από την ΕΑΤ, δάνειο σε  εκπροσώπους των Υπουργείων, της ΕΥΔ ΕΠΑΝΕΚ, της ΕΔΕΛ, της Ευρωπαϊκής Επιτροπής (συμπεριλαμβανομένης της Ευρωπαϊκής Υπηρεσίας Καταπολέμησης της Απάτης (OLAF)), του Ελεγκτικού Συνεδρίου, της ΕΑΤ και σε οποιουσδήποτε άλλους φορείς, οι οποίοι έχουν δεόντως εξουσιοδοτηθεί προς τούτο.</a:t>
            </a:r>
          </a:p>
          <a:p>
            <a:pPr algn="just"/>
            <a:endParaRPr lang="el-GR" sz="1700" dirty="0">
              <a:ea typeface="Calibri" panose="020F0502020204030204" pitchFamily="34" charset="0"/>
              <a:cs typeface="Times New Roman" panose="02020603050405020304" pitchFamily="18" charset="0"/>
            </a:endParaRPr>
          </a:p>
          <a:p>
            <a:pPr algn="just"/>
            <a:r>
              <a:rPr lang="el-GR" sz="1700" dirty="0">
                <a:solidFill>
                  <a:schemeClr val="accent2">
                    <a:lumMod val="75000"/>
                  </a:schemeClr>
                </a:solidFill>
                <a:ea typeface="Calibri" panose="020F0502020204030204" pitchFamily="34" charset="0"/>
                <a:cs typeface="Times New Roman" panose="02020603050405020304" pitchFamily="18" charset="0"/>
              </a:rPr>
              <a:t>3. </a:t>
            </a:r>
            <a:r>
              <a:rPr lang="el-GR" sz="1700" dirty="0">
                <a:ea typeface="Calibri" panose="020F0502020204030204" pitchFamily="34" charset="0"/>
                <a:cs typeface="Times New Roman" panose="02020603050405020304" pitchFamily="18" charset="0"/>
              </a:rPr>
              <a:t>Η Επιχείρηση </a:t>
            </a:r>
            <a:r>
              <a:rPr lang="el-GR" sz="1700" b="1" dirty="0">
                <a:ea typeface="Calibri" panose="020F0502020204030204" pitchFamily="34" charset="0"/>
                <a:cs typeface="Times New Roman" panose="02020603050405020304" pitchFamily="18" charset="0"/>
              </a:rPr>
              <a:t>υποχρεούται να τηρεί για 10 έτη τον φυσικό φάκελο του έργου </a:t>
            </a:r>
            <a:r>
              <a:rPr lang="el-GR" sz="1700" dirty="0">
                <a:ea typeface="Calibri" panose="020F0502020204030204" pitchFamily="34" charset="0"/>
                <a:cs typeface="Times New Roman" panose="02020603050405020304" pitchFamily="18" charset="0"/>
              </a:rPr>
              <a:t>(δικαιολογητικά, πιστοποιητικά και άλλα έντυπα), καθώς και τα παραστατικά του δανείου και τις λογιστικές εγγραφές στα φορολογικά της βιβλία, ακόμη και αν δεν είναι υποχρεωμένη να τα τηρεί από τη σχετική νομοθεσία. </a:t>
            </a:r>
          </a:p>
          <a:p>
            <a:pPr algn="just"/>
            <a:endParaRPr lang="el-GR" sz="1700" dirty="0">
              <a:ea typeface="Calibri" panose="020F0502020204030204" pitchFamily="34" charset="0"/>
              <a:cs typeface="Times New Roman" panose="02020603050405020304" pitchFamily="18" charset="0"/>
            </a:endParaRPr>
          </a:p>
          <a:p>
            <a:pPr algn="just"/>
            <a:r>
              <a:rPr lang="el-GR" sz="1700" dirty="0">
                <a:solidFill>
                  <a:schemeClr val="accent2">
                    <a:lumMod val="75000"/>
                  </a:schemeClr>
                </a:solidFill>
                <a:ea typeface="Calibri" panose="020F0502020204030204" pitchFamily="34" charset="0"/>
                <a:cs typeface="Times New Roman" panose="02020603050405020304" pitchFamily="18" charset="0"/>
              </a:rPr>
              <a:t>4. </a:t>
            </a:r>
            <a:r>
              <a:rPr lang="el-GR" sz="1700" dirty="0">
                <a:ea typeface="Calibri" panose="020F0502020204030204" pitchFamily="34" charset="0"/>
                <a:cs typeface="Times New Roman" panose="02020603050405020304" pitchFamily="18" charset="0"/>
              </a:rPr>
              <a:t>Η επιχείρηση </a:t>
            </a:r>
            <a:r>
              <a:rPr lang="el-GR" sz="1700" b="1" dirty="0">
                <a:ea typeface="Calibri" panose="020F0502020204030204" pitchFamily="34" charset="0"/>
                <a:cs typeface="Times New Roman" panose="02020603050405020304" pitchFamily="18" charset="0"/>
              </a:rPr>
              <a:t>αναγνωρίζει ότι η ΕΑΤ και το Ελληνικό Δημόσιο δεν ευθύνονται σε καμία περίπτωση</a:t>
            </a:r>
            <a:r>
              <a:rPr lang="el-GR" sz="1700" dirty="0">
                <a:ea typeface="Calibri" panose="020F0502020204030204" pitchFamily="34" charset="0"/>
                <a:cs typeface="Times New Roman" panose="02020603050405020304" pitchFamily="18" charset="0"/>
              </a:rPr>
              <a:t> για οποιαδήποτε άμεση ή έμμεση, θετική ή αποθετική ζημία ενδέχεται να υποστεί η επιχείρηση από τη μη τήρηση των όρων </a:t>
            </a:r>
            <a:r>
              <a:rPr lang="el-GR" sz="1700" dirty="0" err="1">
                <a:ea typeface="Calibri" panose="020F0502020204030204" pitchFamily="34" charset="0"/>
                <a:cs typeface="Times New Roman" panose="02020603050405020304" pitchFamily="18" charset="0"/>
              </a:rPr>
              <a:t>επιλεξιμότητας</a:t>
            </a:r>
            <a:r>
              <a:rPr lang="el-GR" sz="17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4863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8</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p:txBody>
          <a:bodyPr/>
          <a:lstStyle/>
          <a:p>
            <a:r>
              <a:rPr lang="el-GR" dirty="0"/>
              <a:t>ΥΠΟΧΡΕΩΣΕΙΣ ΕΠΙΧΕΙΡΗΣΕΩΝ</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p>
        </p:txBody>
      </p:sp>
      <p:sp>
        <p:nvSpPr>
          <p:cNvPr id="7" name="Rectangle 6">
            <a:extLst>
              <a:ext uri="{FF2B5EF4-FFF2-40B4-BE49-F238E27FC236}">
                <a16:creationId xmlns="" xmlns:a16="http://schemas.microsoft.com/office/drawing/2014/main" id="{47C0D698-1E0B-43FA-9FAC-5CB923068215}"/>
              </a:ext>
            </a:extLst>
          </p:cNvPr>
          <p:cNvSpPr/>
          <p:nvPr/>
        </p:nvSpPr>
        <p:spPr>
          <a:xfrm>
            <a:off x="699882" y="1525488"/>
            <a:ext cx="7146285" cy="3493264"/>
          </a:xfrm>
          <a:prstGeom prst="rect">
            <a:avLst/>
          </a:prstGeom>
        </p:spPr>
        <p:txBody>
          <a:bodyPr wrap="square">
            <a:spAutoFit/>
          </a:bodyPr>
          <a:lstStyle/>
          <a:p>
            <a:pPr algn="just"/>
            <a:r>
              <a:rPr lang="el-GR" sz="17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5. </a:t>
            </a:r>
            <a:r>
              <a:rPr lang="el-GR" sz="1700" dirty="0">
                <a:latin typeface="Calibri" panose="020F0502020204030204" pitchFamily="34" charset="0"/>
                <a:ea typeface="Calibri" panose="020F0502020204030204" pitchFamily="34" charset="0"/>
                <a:cs typeface="Times New Roman" panose="02020603050405020304" pitchFamily="18" charset="0"/>
              </a:rPr>
              <a:t>Η επιχείρηση </a:t>
            </a:r>
            <a:r>
              <a:rPr lang="el-GR" sz="1700" b="1" dirty="0">
                <a:latin typeface="Calibri" panose="020F0502020204030204" pitchFamily="34" charset="0"/>
                <a:ea typeface="Calibri" panose="020F0502020204030204" pitchFamily="34" charset="0"/>
                <a:cs typeface="Times New Roman" panose="02020603050405020304" pitchFamily="18" charset="0"/>
              </a:rPr>
              <a:t>αποδέχεται την δημοσιοποίηση των στοιχείων της </a:t>
            </a:r>
            <a:r>
              <a:rPr lang="el-GR" sz="1700" dirty="0">
                <a:latin typeface="Calibri" panose="020F0502020204030204" pitchFamily="34" charset="0"/>
                <a:ea typeface="Calibri" panose="020F0502020204030204" pitchFamily="34" charset="0"/>
                <a:cs typeface="Times New Roman" panose="02020603050405020304" pitchFamily="18" charset="0"/>
              </a:rPr>
              <a:t>που σχετίζονται με το παρόν πρόγραμμα.</a:t>
            </a:r>
          </a:p>
          <a:p>
            <a:pPr algn="just"/>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algn="just"/>
            <a:r>
              <a:rPr lang="el-GR" sz="17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6. </a:t>
            </a:r>
            <a:r>
              <a:rPr lang="el-GR" sz="1700" dirty="0">
                <a:latin typeface="Calibri" panose="020F0502020204030204" pitchFamily="34" charset="0"/>
                <a:ea typeface="Calibri" panose="020F0502020204030204" pitchFamily="34" charset="0"/>
                <a:cs typeface="Times New Roman" panose="02020603050405020304" pitchFamily="18" charset="0"/>
              </a:rPr>
              <a:t>Η Επιχείρηση υποχρεούται να έχει </a:t>
            </a:r>
            <a:r>
              <a:rPr lang="el-GR" sz="1700" b="1" dirty="0">
                <a:latin typeface="Calibri" panose="020F0502020204030204" pitchFamily="34" charset="0"/>
                <a:ea typeface="Calibri" panose="020F0502020204030204" pitchFamily="34" charset="0"/>
                <a:cs typeface="Times New Roman" panose="02020603050405020304" pitchFamily="18" charset="0"/>
              </a:rPr>
              <a:t>διακριτή λογιστική καταγραφή </a:t>
            </a:r>
            <a:r>
              <a:rPr lang="el-GR" sz="1700" dirty="0">
                <a:latin typeface="Calibri" panose="020F0502020204030204" pitchFamily="34" charset="0"/>
                <a:ea typeface="Calibri" panose="020F0502020204030204" pitchFamily="34" charset="0"/>
                <a:cs typeface="Times New Roman" panose="02020603050405020304" pitchFamily="18" charset="0"/>
              </a:rPr>
              <a:t>του εγγυημένου δανείου και σε περίπτωση όπου δραστηριοποιείται στον τομέα της γεωργίας, μεταποίησης αγροτικών προϊόντων, αλιείας ή υδατοκαλλιέργειας θα πρέπει να προβαίνει σε επιμερισμό των αντίστοιχων δαπανών, ώστε να προκύπτει η χρήση του δανείου.</a:t>
            </a:r>
          </a:p>
          <a:p>
            <a:pPr algn="just"/>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algn="just"/>
            <a:r>
              <a:rPr lang="el-GR" sz="17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7. </a:t>
            </a:r>
            <a:r>
              <a:rPr lang="el-GR" sz="1700" dirty="0">
                <a:latin typeface="Calibri" panose="020F0502020204030204" pitchFamily="34" charset="0"/>
                <a:ea typeface="Calibri" panose="020F0502020204030204" pitchFamily="34" charset="0"/>
                <a:cs typeface="Times New Roman" panose="02020603050405020304" pitchFamily="18" charset="0"/>
              </a:rPr>
              <a:t>Η Επιχείρηση υποχρεούται στην </a:t>
            </a:r>
            <a:r>
              <a:rPr lang="el-GR" sz="1700" b="1" dirty="0">
                <a:latin typeface="Calibri" panose="020F0502020204030204" pitchFamily="34" charset="0"/>
                <a:ea typeface="Calibri" panose="020F0502020204030204" pitchFamily="34" charset="0"/>
                <a:cs typeface="Times New Roman" panose="02020603050405020304" pitchFamily="18" charset="0"/>
              </a:rPr>
              <a:t>υποβολή υπευθύνων δηλώσεων βάσει των απαιτήσεων του «Προσωρινού πλαισίου για τη λήψη μέτρων κρατικής ενίσχυσης με σκοπό να στηριχθεί η οικονομία κατά τη διάρκεια της τρέχουσας έξαρσης της νόσου COVID-19».</a:t>
            </a:r>
          </a:p>
        </p:txBody>
      </p:sp>
      <p:pic>
        <p:nvPicPr>
          <p:cNvPr id="6" name="Picture 5">
            <a:hlinkClick r:id="rId2"/>
            <a:extLst>
              <a:ext uri="{FF2B5EF4-FFF2-40B4-BE49-F238E27FC236}">
                <a16:creationId xmlns="" xmlns:a16="http://schemas.microsoft.com/office/drawing/2014/main" id="{BC6DE225-E52A-418F-BB35-BD36C6CBF45E}"/>
              </a:ext>
            </a:extLst>
          </p:cNvPr>
          <p:cNvPicPr>
            <a:picLocks noChangeAspect="1"/>
          </p:cNvPicPr>
          <p:nvPr/>
        </p:nvPicPr>
        <p:blipFill>
          <a:blip r:embed="rId3"/>
          <a:stretch>
            <a:fillRect/>
          </a:stretch>
        </p:blipFill>
        <p:spPr>
          <a:xfrm>
            <a:off x="8043861" y="1131328"/>
            <a:ext cx="3703101" cy="4595344"/>
          </a:xfrm>
          <a:prstGeom prst="rect">
            <a:avLst/>
          </a:prstGeom>
        </p:spPr>
      </p:pic>
    </p:spTree>
    <p:extLst>
      <p:ext uri="{BB962C8B-B14F-4D97-AF65-F5344CB8AC3E}">
        <p14:creationId xmlns:p14="http://schemas.microsoft.com/office/powerpoint/2010/main" val="404644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63573F5-20EB-4198-B5A6-994F17B8F685}"/>
              </a:ext>
            </a:extLst>
          </p:cNvPr>
          <p:cNvSpPr>
            <a:spLocks noGrp="1"/>
          </p:cNvSpPr>
          <p:nvPr>
            <p:ph type="sldNum" sz="quarter" idx="11"/>
          </p:nvPr>
        </p:nvSpPr>
        <p:spPr/>
        <p:txBody>
          <a:bodyPr/>
          <a:lstStyle/>
          <a:p>
            <a:fld id="{8C2E478F-E849-4A8C-AF1F-CBCC78A7CBFA}" type="slidenum">
              <a:rPr lang="en-US" smtClean="0"/>
              <a:pPr/>
              <a:t>9</a:t>
            </a:fld>
            <a:endParaRPr lang="en-US" dirty="0"/>
          </a:p>
        </p:txBody>
      </p:sp>
      <p:sp>
        <p:nvSpPr>
          <p:cNvPr id="4" name="Title 3">
            <a:extLst>
              <a:ext uri="{FF2B5EF4-FFF2-40B4-BE49-F238E27FC236}">
                <a16:creationId xmlns="" xmlns:a16="http://schemas.microsoft.com/office/drawing/2014/main" id="{600DB124-3B90-49CB-8DF1-61E890AEE18C}"/>
              </a:ext>
            </a:extLst>
          </p:cNvPr>
          <p:cNvSpPr>
            <a:spLocks noGrp="1"/>
          </p:cNvSpPr>
          <p:nvPr>
            <p:ph type="title"/>
          </p:nvPr>
        </p:nvSpPr>
        <p:spPr>
          <a:xfrm>
            <a:off x="968024" y="36547"/>
            <a:ext cx="11000232" cy="1188720"/>
          </a:xfrm>
        </p:spPr>
        <p:txBody>
          <a:bodyPr/>
          <a:lstStyle/>
          <a:p>
            <a:r>
              <a:rPr lang="el-GR" dirty="0"/>
              <a:t>ΠΡΟΥΠΟΘΕΣΕΙΣ ΕΠΙΛΕΞΙΜΩΝ ΔΑΝΕΙΩΝ</a:t>
            </a:r>
            <a:endParaRPr lang="en-US" dirty="0"/>
          </a:p>
        </p:txBody>
      </p:sp>
      <p:sp>
        <p:nvSpPr>
          <p:cNvPr id="5" name="Title 3">
            <a:extLst>
              <a:ext uri="{FF2B5EF4-FFF2-40B4-BE49-F238E27FC236}">
                <a16:creationId xmlns="" xmlns:a16="http://schemas.microsoft.com/office/drawing/2014/main" id="{433E0089-CF62-4149-8E34-6DCFA7FEA9DD}"/>
              </a:ext>
            </a:extLst>
          </p:cNvPr>
          <p:cNvSpPr txBox="1">
            <a:spLocks/>
          </p:cNvSpPr>
          <p:nvPr/>
        </p:nvSpPr>
        <p:spPr>
          <a:xfrm>
            <a:off x="549036" y="2133600"/>
            <a:ext cx="11000232" cy="11887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1800" dirty="0"/>
          </a:p>
        </p:txBody>
      </p:sp>
      <p:sp>
        <p:nvSpPr>
          <p:cNvPr id="7" name="Rectangle 6">
            <a:extLst>
              <a:ext uri="{FF2B5EF4-FFF2-40B4-BE49-F238E27FC236}">
                <a16:creationId xmlns="" xmlns:a16="http://schemas.microsoft.com/office/drawing/2014/main" id="{47C0D698-1E0B-43FA-9FAC-5CB923068215}"/>
              </a:ext>
            </a:extLst>
          </p:cNvPr>
          <p:cNvSpPr/>
          <p:nvPr/>
        </p:nvSpPr>
        <p:spPr>
          <a:xfrm>
            <a:off x="1046060" y="1548884"/>
            <a:ext cx="10231539" cy="4031873"/>
          </a:xfrm>
          <a:prstGeom prst="rect">
            <a:avLst/>
          </a:prstGeom>
        </p:spPr>
        <p:txBody>
          <a:bodyPr wrap="square">
            <a:spAutoFit/>
          </a:bodyPr>
          <a:lstStyle/>
          <a:p>
            <a:pPr algn="just"/>
            <a:r>
              <a:rPr lang="el-GR" dirty="0">
                <a:latin typeface="Calibri" panose="020F0502020204030204" pitchFamily="34" charset="0"/>
                <a:ea typeface="Calibri" panose="020F0502020204030204" pitchFamily="34" charset="0"/>
                <a:cs typeface="Times New Roman" panose="02020603050405020304" pitchFamily="18" charset="0"/>
              </a:rPr>
              <a:t>Δάνεια που θα πρέπει να πληρούν σωρευτικά τις κατωτέρω προϋποθέσεις:</a:t>
            </a:r>
          </a:p>
          <a:p>
            <a:pPr algn="just"/>
            <a:endParaRPr lang="el-GR" dirty="0">
              <a:latin typeface="Calibri" panose="020F0502020204030204" pitchFamily="34" charset="0"/>
              <a:ea typeface="Calibri" panose="020F0502020204030204" pitchFamily="34" charset="0"/>
              <a:cs typeface="Times New Roman" panose="02020603050405020304" pitchFamily="18" charset="0"/>
            </a:endParaRPr>
          </a:p>
          <a:p>
            <a:pPr marL="400050" indent="-400050" algn="just">
              <a:spcAft>
                <a:spcPts val="1200"/>
              </a:spcAft>
              <a:buClr>
                <a:schemeClr val="accent2">
                  <a:lumMod val="75000"/>
                </a:schemeClr>
              </a:buClr>
              <a:buFont typeface="+mj-lt"/>
              <a:buAutoNum type="romanUcPeriod"/>
            </a:pPr>
            <a:r>
              <a:rPr lang="el-GR" dirty="0">
                <a:latin typeface="Calibri" panose="020F0502020204030204" pitchFamily="34" charset="0"/>
                <a:ea typeface="Calibri" panose="020F0502020204030204" pitchFamily="34" charset="0"/>
                <a:cs typeface="Times New Roman" panose="02020603050405020304" pitchFamily="18" charset="0"/>
              </a:rPr>
              <a:t>Δάνεια σε επιχειρήσεις που θα συναφθούν μετά την σύναψη Επιχειρησιακής Συμφωνία με τον Χρηματοπιστωτικό Οργανισμό και με ημερομηνία χορήγησης έως και την 31 Δεκεμβρίου 2020.</a:t>
            </a:r>
          </a:p>
          <a:p>
            <a:pPr marL="400050" indent="-400050" algn="just">
              <a:spcAft>
                <a:spcPts val="1200"/>
              </a:spcAft>
              <a:buClr>
                <a:schemeClr val="accent2">
                  <a:lumMod val="75000"/>
                </a:schemeClr>
              </a:buClr>
              <a:buFont typeface="+mj-lt"/>
              <a:buAutoNum type="romanUcPeriod"/>
            </a:pPr>
            <a:r>
              <a:rPr lang="el-GR" dirty="0">
                <a:latin typeface="Calibri" panose="020F0502020204030204" pitchFamily="34" charset="0"/>
                <a:ea typeface="Calibri" panose="020F0502020204030204" pitchFamily="34" charset="0"/>
                <a:cs typeface="Times New Roman" panose="02020603050405020304" pitchFamily="18" charset="0"/>
              </a:rPr>
              <a:t>Σκοπός χορήγησης των Δανείων είναι το Κεφάλαιο Κίνησης.</a:t>
            </a:r>
          </a:p>
          <a:p>
            <a:pPr marL="400050" indent="-400050" algn="just">
              <a:spcAft>
                <a:spcPts val="1200"/>
              </a:spcAft>
              <a:buClr>
                <a:schemeClr val="accent2">
                  <a:lumMod val="75000"/>
                </a:schemeClr>
              </a:buClr>
              <a:buFont typeface="+mj-lt"/>
              <a:buAutoNum type="romanUcPeriod"/>
            </a:pPr>
            <a:r>
              <a:rPr lang="el-GR" dirty="0">
                <a:latin typeface="Calibri" panose="020F0502020204030204" pitchFamily="34" charset="0"/>
                <a:ea typeface="Calibri" panose="020F0502020204030204" pitchFamily="34" charset="0"/>
                <a:cs typeface="Times New Roman" panose="02020603050405020304" pitchFamily="18" charset="0"/>
              </a:rPr>
              <a:t>Δάνεια (περιλαμβανομένων των μη μετατρέψιμων Ο/Δ) με διάρκεια έως πέντε (5) έτη συμπεριλαμβανομένης τυχόν περιόδου χάριτος.</a:t>
            </a:r>
          </a:p>
          <a:p>
            <a:pPr marL="400050" indent="-400050" algn="just">
              <a:spcAft>
                <a:spcPts val="1200"/>
              </a:spcAft>
              <a:buClr>
                <a:schemeClr val="accent2">
                  <a:lumMod val="75000"/>
                </a:schemeClr>
              </a:buClr>
              <a:buFont typeface="+mj-lt"/>
              <a:buAutoNum type="romanUcPeriod"/>
            </a:pPr>
            <a:r>
              <a:rPr lang="el-GR" dirty="0">
                <a:latin typeface="Calibri" panose="020F0502020204030204" pitchFamily="34" charset="0"/>
                <a:ea typeface="Calibri" panose="020F0502020204030204" pitchFamily="34" charset="0"/>
                <a:cs typeface="Times New Roman" panose="02020603050405020304" pitchFamily="18" charset="0"/>
              </a:rPr>
              <a:t>Τα Δάνεια θα αφορούν νέες χρηματοδοτήσεις επιχειρήσεων.</a:t>
            </a:r>
          </a:p>
          <a:p>
            <a:pPr marL="400050" indent="-400050" algn="just">
              <a:spcAft>
                <a:spcPts val="1200"/>
              </a:spcAft>
              <a:buClr>
                <a:schemeClr val="accent2">
                  <a:lumMod val="75000"/>
                </a:schemeClr>
              </a:buClr>
              <a:buFont typeface="+mj-lt"/>
              <a:buAutoNum type="romanUcPeriod"/>
            </a:pPr>
            <a:r>
              <a:rPr lang="el-GR" dirty="0">
                <a:latin typeface="Calibri" panose="020F0502020204030204" pitchFamily="34" charset="0"/>
                <a:ea typeface="Calibri" panose="020F0502020204030204" pitchFamily="34" charset="0"/>
                <a:cs typeface="Times New Roman" panose="02020603050405020304" pitchFamily="18" charset="0"/>
              </a:rPr>
              <a:t>Απαγορεύεται η </a:t>
            </a:r>
            <a:r>
              <a:rPr lang="el-GR" dirty="0" err="1">
                <a:latin typeface="Calibri" panose="020F0502020204030204" pitchFamily="34" charset="0"/>
                <a:ea typeface="Calibri" panose="020F0502020204030204" pitchFamily="34" charset="0"/>
                <a:cs typeface="Times New Roman" panose="02020603050405020304" pitchFamily="18" charset="0"/>
              </a:rPr>
              <a:t>αναχρηματοδότηση</a:t>
            </a:r>
            <a:r>
              <a:rPr lang="el-GR" dirty="0">
                <a:latin typeface="Calibri" panose="020F0502020204030204" pitchFamily="34" charset="0"/>
                <a:ea typeface="Calibri" panose="020F0502020204030204" pitchFamily="34" charset="0"/>
                <a:cs typeface="Times New Roman" panose="02020603050405020304" pitchFamily="18" charset="0"/>
              </a:rPr>
              <a:t>/αποπληρωμή υφιστάμενων δανείων και πιστωτικών γραμμών, η χρηματοδότηση προγράμματος καταβολής μερισμάτων ή αγοράς μετοχών και η χρηματοδότηση Εξαγορών και Συγχωνεύσεων. Προς επιβεβαίωση τούτου, προβλέπονται σχετικές πρόνοιες στην Δανειακή Σύμβαση. </a:t>
            </a:r>
          </a:p>
        </p:txBody>
      </p:sp>
    </p:spTree>
    <p:extLst>
      <p:ext uri="{BB962C8B-B14F-4D97-AF65-F5344CB8AC3E}">
        <p14:creationId xmlns:p14="http://schemas.microsoft.com/office/powerpoint/2010/main" val="3527977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9B998-C0F0-415C-AF4D-F10DCCD30A25}">
  <ds:schemaRefs>
    <ds:schemaRef ds:uri="http://purl.org/dc/elements/1.1/"/>
    <ds:schemaRef ds:uri="http://schemas.microsoft.com/office/2006/documentManagement/types"/>
    <ds:schemaRef ds:uri="71af3243-3dd4-4a8d-8c0d-dd76da1f02a5"/>
    <ds:schemaRef ds:uri="http://schemas.openxmlformats.org/package/2006/metadata/core-properties"/>
    <ds:schemaRef ds:uri="http://purl.org/dc/terms/"/>
    <ds:schemaRef ds:uri="http://www.w3.org/XML/1998/namespace"/>
    <ds:schemaRef ds:uri="http://schemas.microsoft.com/office/infopath/2007/PartnerControls"/>
    <ds:schemaRef ds:uri="16c05727-aa75-4e4a-9b5f-8a80a116589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27BEDAB-01B4-4BD0-9390-31AD9280078C}">
  <ds:schemaRefs>
    <ds:schemaRef ds:uri="http://schemas.microsoft.com/sharepoint/v3/contenttype/forms"/>
  </ds:schemaRefs>
</ds:datastoreItem>
</file>

<file path=customXml/itemProps3.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Προσαρμογή</PresentationFormat>
  <Paragraphs>216</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Office Theme</vt:lpstr>
      <vt:lpstr>Ταμειο Εγγυοδοσιας ελληνικης Αναπτυξιακης Τραπεζας</vt:lpstr>
      <vt:lpstr>ΤΑΜΕΙΟ ΕΓΓΥΟΔΟΣΙΑΣ ΕΠΙΧΕΙΡΗΣΕΩΝ COVID-19</vt:lpstr>
      <vt:lpstr>ΣΥΝΕΡΓΑΖΟΜΕΝΟΙ ΧΡΗΜΑΤΟΠΙΣΤΩΤΙΚΟΙ ΟΡΓΑΝΙΣΜΟΙ</vt:lpstr>
      <vt:lpstr>ΟΡΟΙ ΚΑΙ ΠΡΟΥΠΟΘΕΣΕΙΣ ΕΓΓΥΗΣΗΣ</vt:lpstr>
      <vt:lpstr>ΟΡΟΙ ΚΑΙ ΠΡΟΥΠΟΘΕΣΕΙΣ ΕΓΓΥΗΣΗΣ</vt:lpstr>
      <vt:lpstr>ΟΡΟΙ ΚΑΙ ΠΡΟΥΠΟΘΕΣΕΙΣ ΕΓΓΥΗΣΗΣ</vt:lpstr>
      <vt:lpstr>ΥΠΟΧΡΕΩΣΕΙΣ ΕΠΙΧΕΙΡΗΣΕΩΝ</vt:lpstr>
      <vt:lpstr>ΥΠΟΧΡΕΩΣΕΙΣ ΕΠΙΧΕΙΡΗΣΕΩΝ</vt:lpstr>
      <vt:lpstr>ΠΡΟΥΠΟΘΕΣΕΙΣ ΕΠΙΛΕΞΙΜΩΝ ΔΑΝΕΙΩΝ</vt:lpstr>
      <vt:lpstr>ΧΑΡΑΚΤΗΡΙΣΤΙΚΑ ΝΕΩΝ ΔΑΝΕΙΩΝ</vt:lpstr>
      <vt:lpstr>ΥΨΟΣ ΠΡΟΜΗΘΕΙΑΣ ΕΓΓΥΗΣΗΣ</vt:lpstr>
      <vt:lpstr>ΥΨΟΣ ΠΡΟΜΗΘΕΙΑΣ ΕΓΓΥΗΣΗΣ</vt:lpstr>
      <vt:lpstr>ΧΡΗΣΙΜΕΣ ΠΛΗΡΟΦΟΡΙΕΣ</vt:lpstr>
      <vt:lpstr>Δικαιολογητικα και διαθεσιμοτητα</vt:lpstr>
      <vt:lpstr>επικοινωνια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2020-06-09T09:37:26Z</dcterms:created>
  <dcterms:modified xsi:type="dcterms:W3CDTF">2020-06-12T11:59:09Z</dcterms:modified>
</cp:coreProperties>
</file>